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8" r:id="rId6"/>
    <p:sldId id="261"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1" r:id="rId24"/>
    <p:sldId id="283" r:id="rId25"/>
    <p:sldId id="284" r:id="rId26"/>
    <p:sldId id="285" r:id="rId27"/>
    <p:sldId id="286" r:id="rId28"/>
    <p:sldId id="288" r:id="rId29"/>
    <p:sldId id="289" r:id="rId30"/>
    <p:sldId id="290" r:id="rId31"/>
    <p:sldId id="292" r:id="rId32"/>
    <p:sldId id="293" r:id="rId33"/>
    <p:sldId id="294" r:id="rId34"/>
    <p:sldId id="295" r:id="rId35"/>
    <p:sldId id="296" r:id="rId36"/>
    <p:sldId id="298" r:id="rId37"/>
    <p:sldId id="299" r:id="rId38"/>
    <p:sldId id="301" r:id="rId39"/>
    <p:sldId id="310" r:id="rId40"/>
    <p:sldId id="311" r:id="rId41"/>
    <p:sldId id="318" r:id="rId42"/>
    <p:sldId id="320" r:id="rId43"/>
    <p:sldId id="321" r:id="rId44"/>
    <p:sldId id="324" r:id="rId45"/>
    <p:sldId id="323" r:id="rId46"/>
  </p:sldIdLst>
  <p:sldSz cx="9144000" cy="6858000" type="screen4x3"/>
  <p:notesSz cx="9144000" cy="6858000"/>
  <p:custDataLst>
    <p:tags r:id="rId5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243" autoAdjust="0"/>
  </p:normalViewPr>
  <p:slideViewPr>
    <p:cSldViewPr>
      <p:cViewPr varScale="1">
        <p:scale>
          <a:sx n="74" d="100"/>
          <a:sy n="74" d="100"/>
        </p:scale>
        <p:origin x="1600" y="4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0" Type="http://schemas.openxmlformats.org/officeDocument/2006/relationships/tags" Target="tags/tag1.xml"/><Relationship Id="rId5" Type="http://schemas.openxmlformats.org/officeDocument/2006/relationships/slide" Target="slides/slide2.xml"/><Relationship Id="rId49" Type="http://schemas.openxmlformats.org/officeDocument/2006/relationships/tableStyles" Target="tableStyles.xml"/><Relationship Id="rId48" Type="http://schemas.openxmlformats.org/officeDocument/2006/relationships/viewProps" Target="viewProps.xml"/><Relationship Id="rId47" Type="http://schemas.openxmlformats.org/officeDocument/2006/relationships/presProps" Target="presProps.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jpeg>
</file>

<file path=ppt/media/image100.png>
</file>

<file path=ppt/media/image101.png>
</file>

<file path=ppt/media/image102.png>
</file>

<file path=ppt/media/image103.jpeg>
</file>

<file path=ppt/media/image104.jpeg>
</file>

<file path=ppt/media/image105.jpeg>
</file>

<file path=ppt/media/image106.png>
</file>

<file path=ppt/media/image11.jpeg>
</file>

<file path=ppt/media/image12.jpeg>
</file>

<file path=ppt/media/image13.png>
</file>

<file path=ppt/media/image14.png>
</file>

<file path=ppt/media/image15.pn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jpe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jpeg>
</file>

<file path=ppt/media/image66.jpeg>
</file>

<file path=ppt/media/image67.jpeg>
</file>

<file path=ppt/media/image68.jpeg>
</file>

<file path=ppt/media/image69.png>
</file>

<file path=ppt/media/image7.jpeg>
</file>

<file path=ppt/media/image70.jpeg>
</file>

<file path=ppt/media/image71.jpeg>
</file>

<file path=ppt/media/image72.jpeg>
</file>

<file path=ppt/media/image73.jpeg>
</file>

<file path=ppt/media/image74.jpeg>
</file>

<file path=ppt/media/image75.jpeg>
</file>

<file path=ppt/media/image76.jpeg>
</file>

<file path=ppt/media/image77.jpeg>
</file>

<file path=ppt/media/image78.jpeg>
</file>

<file path=ppt/media/image79.jpeg>
</file>

<file path=ppt/media/image8.jpeg>
</file>

<file path=ppt/media/image80.jpeg>
</file>

<file path=ppt/media/image81.jpeg>
</file>

<file path=ppt/media/image82.jpeg>
</file>

<file path=ppt/media/image83.jpeg>
</file>

<file path=ppt/media/image84.jpeg>
</file>

<file path=ppt/media/image85.jpeg>
</file>

<file path=ppt/media/image86.jpeg>
</file>

<file path=ppt/media/image87.png>
</file>

<file path=ppt/media/image88.png>
</file>

<file path=ppt/media/image89.jpeg>
</file>

<file path=ppt/media/image9.jpeg>
</file>

<file path=ppt/media/image90.jpeg>
</file>

<file path=ppt/media/image91.jpeg>
</file>

<file path=ppt/media/image92.jpeg>
</file>

<file path=ppt/media/image93.jpeg>
</file>

<file path=ppt/media/image94.jpeg>
</file>

<file path=ppt/media/image95.jpeg>
</file>

<file path=ppt/media/image96.jpe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A5E48B95-2120-42BD-9653-0F3280F8311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028950" y="857250"/>
            <a:ext cx="3086100" cy="23145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EB36EEBE-34D6-4D8A-A3D0-ED49274C353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老师同学们大家下午好，我是罗秋琳，我们小组成员还有方桂安同学和刘梦莎同学。今天由我负责来为大家进行汇报。我们小组报告的主题是脑</a:t>
            </a:r>
            <a:r>
              <a:rPr lang="zh-CN" altLang="en-US" sz="1200" spc="25" dirty="0">
                <a:solidFill>
                  <a:srgbClr val="0095FF"/>
                </a:solidFill>
              </a:rPr>
              <a:t>影像智能计</a:t>
            </a:r>
            <a:r>
              <a:rPr lang="zh-CN" altLang="en-US" sz="1200" spc="5" dirty="0">
                <a:solidFill>
                  <a:srgbClr val="0095FF"/>
                </a:solidFill>
              </a:rPr>
              <a:t>算</a:t>
            </a:r>
            <a:r>
              <a:rPr lang="zh-CN" altLang="en-US" sz="1200" spc="25" dirty="0">
                <a:solidFill>
                  <a:srgbClr val="0095FF"/>
                </a:solidFill>
              </a:rPr>
              <a:t>及其应用研究进</a:t>
            </a:r>
            <a:r>
              <a:rPr lang="zh-CN" altLang="en-US" sz="1200" spc="5" dirty="0">
                <a:solidFill>
                  <a:srgbClr val="0095FF"/>
                </a:solidFill>
              </a:rPr>
              <a:t>展，主要是讲一下</a:t>
            </a:r>
            <a:r>
              <a:rPr lang="zh-CN" altLang="en-US" sz="1200" spc="25" dirty="0">
                <a:solidFill>
                  <a:srgbClr val="0095FF"/>
                </a:solidFill>
              </a:rPr>
              <a:t>脑影像</a:t>
            </a:r>
            <a:r>
              <a:rPr lang="zh-CN" altLang="en-US" sz="1200" spc="5" dirty="0">
                <a:solidFill>
                  <a:srgbClr val="0095FF"/>
                </a:solidFill>
              </a:rPr>
              <a:t>在判断阿</a:t>
            </a:r>
            <a:r>
              <a:rPr lang="zh-CN" altLang="en-US" sz="1200" spc="5" dirty="0">
                <a:solidFill>
                  <a:srgbClr val="0095FF"/>
                </a:solidFill>
              </a:rPr>
              <a:t>尔兹海默症上的应用进展，接着会简单介绍一下</a:t>
            </a:r>
            <a:r>
              <a:rPr lang="zh-CN" altLang="en-US" sz="1200" spc="25" dirty="0">
                <a:solidFill>
                  <a:srgbClr val="0095FF"/>
                </a:solidFill>
              </a:rPr>
              <a:t>脑影像</a:t>
            </a:r>
            <a:r>
              <a:rPr lang="zh-CN" altLang="en-US" sz="1200" spc="5" dirty="0">
                <a:solidFill>
                  <a:srgbClr val="0095FF"/>
                </a:solidFill>
              </a:rPr>
              <a:t>其他的一些相关应用。</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zh-CN" altLang="en-US" b="0" i="0" dirty="0">
                <a:solidFill>
                  <a:srgbClr val="505050"/>
                </a:solidFill>
                <a:effectLst/>
                <a:latin typeface="mp-quote"/>
              </a:rPr>
              <a:t>我们来对比看一下正常人的大脑和</a:t>
            </a:r>
            <a:r>
              <a:rPr lang="en-US" altLang="zh-CN" b="0" i="0" dirty="0">
                <a:solidFill>
                  <a:srgbClr val="505050"/>
                </a:solidFill>
                <a:effectLst/>
                <a:latin typeface="mp-quote"/>
              </a:rPr>
              <a:t>AD</a:t>
            </a:r>
            <a:r>
              <a:rPr lang="zh-CN" altLang="en-US" b="0" i="0" dirty="0">
                <a:solidFill>
                  <a:srgbClr val="505050"/>
                </a:solidFill>
                <a:effectLst/>
                <a:latin typeface="mp-quote"/>
              </a:rPr>
              <a:t>患者的大脑。第一张是正常人半脑和</a:t>
            </a:r>
            <a:r>
              <a:rPr lang="en-US" altLang="zh-CN" b="0" i="0" dirty="0">
                <a:solidFill>
                  <a:srgbClr val="505050"/>
                </a:solidFill>
                <a:effectLst/>
                <a:latin typeface="mp-quote"/>
              </a:rPr>
              <a:t>AD</a:t>
            </a:r>
            <a:r>
              <a:rPr lang="zh-CN" altLang="en-US" b="0" i="0" dirty="0">
                <a:solidFill>
                  <a:srgbClr val="505050"/>
                </a:solidFill>
                <a:effectLst/>
                <a:latin typeface="mp-quote"/>
              </a:rPr>
              <a:t>患者半脑的示意图，左边是正常的半脑，右边是患者的半脑。首先</a:t>
            </a:r>
            <a:r>
              <a:rPr lang="zh-CN" altLang="en-US" b="0" i="0" dirty="0">
                <a:solidFill>
                  <a:srgbClr val="505050"/>
                </a:solidFill>
                <a:effectLst/>
                <a:latin typeface="mp-quote"/>
              </a:rPr>
              <a:t>我们可以看出， </a:t>
            </a:r>
            <a:r>
              <a:rPr lang="en-US" altLang="zh-CN" b="0" i="0" dirty="0">
                <a:solidFill>
                  <a:srgbClr val="505050"/>
                </a:solidFill>
                <a:effectLst/>
                <a:latin typeface="mp-quote"/>
              </a:rPr>
              <a:t>AD</a:t>
            </a:r>
            <a:r>
              <a:rPr lang="zh-CN" altLang="en-US" b="0" i="0" dirty="0">
                <a:solidFill>
                  <a:srgbClr val="505050"/>
                </a:solidFill>
                <a:effectLst/>
                <a:latin typeface="mp-quote"/>
              </a:rPr>
              <a:t>导致大脑有非常明显的萎缩。我们再进一步观察和语言、记忆相关的一些脑区，会发现</a:t>
            </a:r>
            <a:r>
              <a:rPr lang="en-US" altLang="zh-CN" b="0" i="0" dirty="0">
                <a:solidFill>
                  <a:srgbClr val="505050"/>
                </a:solidFill>
                <a:effectLst/>
                <a:latin typeface="mp-quote"/>
              </a:rPr>
              <a:t>AD</a:t>
            </a:r>
            <a:r>
              <a:rPr lang="zh-CN" altLang="en-US" b="0" i="0" dirty="0">
                <a:solidFill>
                  <a:srgbClr val="505050"/>
                </a:solidFill>
                <a:effectLst/>
                <a:latin typeface="mp-quote"/>
              </a:rPr>
              <a:t>使大脑变得非常平滑。</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正常人的大脑有很多脑沟、脑回，将表面拉伸后面积是非常大的，因为我们大脑要容纳大约</a:t>
            </a:r>
            <a:r>
              <a:rPr lang="en-US" altLang="zh-CN" b="0" i="0" dirty="0">
                <a:solidFill>
                  <a:srgbClr val="505050"/>
                </a:solidFill>
                <a:effectLst/>
                <a:latin typeface="mp-quote"/>
              </a:rPr>
              <a:t>1000</a:t>
            </a:r>
            <a:r>
              <a:rPr lang="zh-CN" altLang="en-US" b="0" i="0" dirty="0">
                <a:solidFill>
                  <a:srgbClr val="505050"/>
                </a:solidFill>
                <a:effectLst/>
                <a:latin typeface="mp-quote"/>
              </a:rPr>
              <a:t>亿个神经元，每个神经元平均要和大约</a:t>
            </a:r>
            <a:r>
              <a:rPr lang="en-US" altLang="zh-CN" b="0" i="0" dirty="0">
                <a:solidFill>
                  <a:srgbClr val="505050"/>
                </a:solidFill>
                <a:effectLst/>
                <a:latin typeface="mp-quote"/>
              </a:rPr>
              <a:t>1000</a:t>
            </a:r>
            <a:r>
              <a:rPr lang="zh-CN" altLang="en-US" b="0" i="0" dirty="0">
                <a:solidFill>
                  <a:srgbClr val="505050"/>
                </a:solidFill>
                <a:effectLst/>
                <a:latin typeface="mp-quote"/>
              </a:rPr>
              <a:t>个神经元细胞要产生连接，所有的神经元和神经元之间的连接都要容纳在大脑之中。大脑变得平滑就说明神经元和神经元之间的连接减少，这对大脑功能的影响无疑是非常严重的。</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第二张是大脑微观图，显示了我们现在比较公认的两个和</a:t>
            </a:r>
            <a:r>
              <a:rPr lang="en-US" altLang="zh-CN" b="0" i="0" dirty="0">
                <a:solidFill>
                  <a:srgbClr val="505050"/>
                </a:solidFill>
                <a:effectLst/>
                <a:latin typeface="mp-quote"/>
              </a:rPr>
              <a:t>AD</a:t>
            </a:r>
            <a:r>
              <a:rPr lang="zh-CN" altLang="en-US" b="0" i="0" dirty="0">
                <a:solidFill>
                  <a:srgbClr val="505050"/>
                </a:solidFill>
                <a:effectLst/>
                <a:latin typeface="mp-quote"/>
              </a:rPr>
              <a:t>相关的特征，一个是神经纤维的缠绕，另一个是淀粉样的沉淀，这两个</a:t>
            </a:r>
            <a:r>
              <a:rPr lang="zh-CN" altLang="en-US" b="0" i="0" dirty="0">
                <a:solidFill>
                  <a:srgbClr val="505050"/>
                </a:solidFill>
                <a:effectLst/>
                <a:latin typeface="mp-quote"/>
              </a:rPr>
              <a:t>特征都能够通过生化检测发现。</a:t>
            </a:r>
            <a:endParaRPr lang="zh-CN" altLang="en-US" b="0" i="0" dirty="0">
              <a:solidFill>
                <a:srgbClr val="222222"/>
              </a:solidFill>
              <a:effectLst/>
              <a:latin typeface="-apple-system"/>
            </a:endParaRPr>
          </a:p>
          <a:p>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505050"/>
                </a:solidFill>
                <a:effectLst/>
                <a:latin typeface="mp-quote"/>
              </a:rPr>
              <a:t>这是一位叫威廉</a:t>
            </a:r>
            <a:r>
              <a:rPr lang="en-US" altLang="zh-CN" b="0" i="0" dirty="0">
                <a:solidFill>
                  <a:srgbClr val="505050"/>
                </a:solidFill>
                <a:effectLst/>
                <a:latin typeface="mp-quote"/>
              </a:rPr>
              <a:t>·</a:t>
            </a:r>
            <a:r>
              <a:rPr lang="zh-CN" altLang="en-US" b="0" i="0" dirty="0">
                <a:solidFill>
                  <a:srgbClr val="505050"/>
                </a:solidFill>
                <a:effectLst/>
                <a:latin typeface="mp-quote"/>
              </a:rPr>
              <a:t>尤特莫伦的画家早期的自画像，以及患</a:t>
            </a:r>
            <a:r>
              <a:rPr lang="en-US" altLang="zh-CN" b="0" i="0" dirty="0">
                <a:solidFill>
                  <a:srgbClr val="505050"/>
                </a:solidFill>
                <a:effectLst/>
                <a:latin typeface="mp-quote"/>
              </a:rPr>
              <a:t>AD</a:t>
            </a:r>
            <a:r>
              <a:rPr lang="zh-CN" altLang="en-US" b="0" i="0" dirty="0">
                <a:solidFill>
                  <a:srgbClr val="505050"/>
                </a:solidFill>
                <a:effectLst/>
                <a:latin typeface="mp-quote"/>
              </a:rPr>
              <a:t>后每一年给自己画的自画像。在患病前的自画像里，尤特莫伦的脸还原度极高，患病后，他的画变得平面化，线条和色彩越发简单。</a:t>
            </a:r>
            <a:r>
              <a:rPr lang="en-US" altLang="zh-CN" b="0" i="0" dirty="0">
                <a:solidFill>
                  <a:srgbClr val="505050"/>
                </a:solidFill>
                <a:effectLst/>
                <a:latin typeface="mp-quote"/>
              </a:rPr>
              <a:t>1999</a:t>
            </a:r>
            <a:r>
              <a:rPr lang="zh-CN" altLang="en-US" b="0" i="0" dirty="0">
                <a:solidFill>
                  <a:srgbClr val="505050"/>
                </a:solidFill>
                <a:effectLst/>
                <a:latin typeface="mp-quote"/>
              </a:rPr>
              <a:t>年后开始把自己画得面目模糊，甚至无法辨别出人形。可以看出来，在这位画家患</a:t>
            </a:r>
            <a:r>
              <a:rPr lang="en-US" altLang="zh-CN" b="0" i="0" dirty="0">
                <a:solidFill>
                  <a:srgbClr val="505050"/>
                </a:solidFill>
                <a:effectLst/>
                <a:latin typeface="mp-quote"/>
              </a:rPr>
              <a:t>AD</a:t>
            </a:r>
            <a:r>
              <a:rPr lang="zh-CN" altLang="en-US" b="0" i="0" dirty="0">
                <a:solidFill>
                  <a:srgbClr val="505050"/>
                </a:solidFill>
                <a:effectLst/>
                <a:latin typeface="mp-quote"/>
              </a:rPr>
              <a:t>之后，随着疾病的进展，越到后期疾病对他的大脑的空间认知能力影响越大，晚期时已经基本没有完整的空间认知感。</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zh-CN" altLang="en-US" b="0" i="0" dirty="0">
                <a:solidFill>
                  <a:srgbClr val="505050"/>
                </a:solidFill>
                <a:effectLst/>
                <a:latin typeface="mp-quote"/>
              </a:rPr>
              <a:t>另外我们还可以用眼动仪来揭示正常人和</a:t>
            </a:r>
            <a:r>
              <a:rPr lang="en-US" altLang="zh-CN" b="0" i="0" dirty="0">
                <a:solidFill>
                  <a:srgbClr val="505050"/>
                </a:solidFill>
                <a:effectLst/>
                <a:latin typeface="mp-quote"/>
              </a:rPr>
              <a:t>AD</a:t>
            </a:r>
            <a:r>
              <a:rPr lang="zh-CN" altLang="en-US" b="0" i="0" dirty="0">
                <a:solidFill>
                  <a:srgbClr val="505050"/>
                </a:solidFill>
                <a:effectLst/>
                <a:latin typeface="mp-quote"/>
              </a:rPr>
              <a:t>患者看同一张图片时大脑的不同理解模式。</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图中不同的圆圈是人在看这张图片时视觉焦点的位置、大小以及停留的时间。</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这张图是正常人的模式，首先他们</a:t>
            </a:r>
            <a:r>
              <a:rPr lang="zh-CN" altLang="en-US" b="0" i="0" dirty="0">
                <a:solidFill>
                  <a:srgbClr val="505050"/>
                </a:solidFill>
                <a:effectLst/>
                <a:latin typeface="mp-quote"/>
              </a:rPr>
              <a:t>会关注图片中感兴趣的目标，比如建筑物、沙滩上人等等，所以在这些地方停留的时间较长。</a:t>
            </a:r>
            <a:endParaRPr lang="zh-CN" altLang="en-US" b="0" i="0" dirty="0">
              <a:solidFill>
                <a:srgbClr val="222222"/>
              </a:solidFill>
              <a:effectLst/>
              <a:latin typeface="-apple-system"/>
            </a:endParaRPr>
          </a:p>
          <a:p>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505050"/>
                </a:solidFill>
                <a:effectLst/>
                <a:latin typeface="mp-quote"/>
              </a:rPr>
              <a:t>这张图是</a:t>
            </a:r>
            <a:r>
              <a:rPr lang="en-US" altLang="zh-CN" b="0" i="0" dirty="0">
                <a:solidFill>
                  <a:srgbClr val="505050"/>
                </a:solidFill>
                <a:effectLst/>
                <a:latin typeface="mp-quote"/>
              </a:rPr>
              <a:t>AD</a:t>
            </a:r>
            <a:r>
              <a:rPr lang="zh-CN" altLang="en-US" b="0" i="0" dirty="0">
                <a:solidFill>
                  <a:srgbClr val="505050"/>
                </a:solidFill>
                <a:effectLst/>
                <a:latin typeface="mp-quote"/>
              </a:rPr>
              <a:t>患者的模式，他没有去关注沙滩上的人、建筑等比较鲜明</a:t>
            </a:r>
            <a:r>
              <a:rPr lang="zh-CN" altLang="en-US" b="0" i="0" dirty="0">
                <a:solidFill>
                  <a:srgbClr val="505050"/>
                </a:solidFill>
                <a:effectLst/>
                <a:latin typeface="mp-quote"/>
              </a:rPr>
              <a:t>的目标，反而有很多时间集中在大海这些没有太多意义的位置。</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505050"/>
                </a:solidFill>
                <a:effectLst/>
                <a:latin typeface="mp-quote"/>
              </a:rPr>
              <a:t>这条曲线给出了各种不同的生物标志物对</a:t>
            </a:r>
            <a:r>
              <a:rPr lang="en-US" altLang="zh-CN" b="0" i="0" dirty="0">
                <a:solidFill>
                  <a:srgbClr val="505050"/>
                </a:solidFill>
                <a:effectLst/>
                <a:latin typeface="mp-quote"/>
              </a:rPr>
              <a:t>AD</a:t>
            </a:r>
            <a:r>
              <a:rPr lang="zh-CN" altLang="en-US" b="0" i="0" dirty="0">
                <a:solidFill>
                  <a:srgbClr val="505050"/>
                </a:solidFill>
                <a:effectLst/>
                <a:latin typeface="mp-quote"/>
              </a:rPr>
              <a:t>的诊断能力，横坐标是从正常到临床前期，再到轻度认知障碍和最后的</a:t>
            </a:r>
            <a:r>
              <a:rPr lang="zh-CN" altLang="en-US" b="0" i="0" dirty="0">
                <a:solidFill>
                  <a:srgbClr val="505050"/>
                </a:solidFill>
                <a:effectLst/>
                <a:latin typeface="mp-quote"/>
              </a:rPr>
              <a:t>晚期的时间变化，纵坐标表示不同的生物标志物对</a:t>
            </a:r>
            <a:r>
              <a:rPr lang="en-US" altLang="zh-CN" b="0" i="0" dirty="0">
                <a:solidFill>
                  <a:srgbClr val="505050"/>
                </a:solidFill>
                <a:effectLst/>
                <a:latin typeface="mp-quote"/>
              </a:rPr>
              <a:t>AD</a:t>
            </a:r>
            <a:r>
              <a:rPr lang="zh-CN" altLang="en-US" b="0" i="0" dirty="0">
                <a:solidFill>
                  <a:srgbClr val="505050"/>
                </a:solidFill>
                <a:effectLst/>
                <a:latin typeface="mp-quote"/>
              </a:rPr>
              <a:t>的检测能力。从这张图我们可以看出来，一些影像相关的生物标志物，包括</a:t>
            </a:r>
            <a:r>
              <a:rPr lang="en-US" altLang="zh-CN" b="0" i="0" dirty="0">
                <a:solidFill>
                  <a:srgbClr val="505050"/>
                </a:solidFill>
                <a:effectLst/>
                <a:latin typeface="mp-quote"/>
              </a:rPr>
              <a:t>PET</a:t>
            </a:r>
            <a:r>
              <a:rPr lang="zh-CN" altLang="en-US" b="0" i="0" dirty="0">
                <a:solidFill>
                  <a:srgbClr val="505050"/>
                </a:solidFill>
                <a:effectLst/>
                <a:latin typeface="mp-quote"/>
              </a:rPr>
              <a:t>（红色）、</a:t>
            </a:r>
            <a:r>
              <a:rPr lang="en-US" altLang="zh-CN" b="0" i="0" dirty="0">
                <a:solidFill>
                  <a:srgbClr val="505050"/>
                </a:solidFill>
                <a:effectLst/>
                <a:latin typeface="mp-quote"/>
              </a:rPr>
              <a:t>fMRI</a:t>
            </a:r>
            <a:r>
              <a:rPr lang="zh-CN" altLang="en-US" b="0" i="0" dirty="0">
                <a:solidFill>
                  <a:srgbClr val="505050"/>
                </a:solidFill>
                <a:effectLst/>
                <a:latin typeface="mp-quote"/>
              </a:rPr>
              <a:t>（</a:t>
            </a:r>
            <a:r>
              <a:rPr lang="zh-CN" altLang="en-US" b="0" i="0" dirty="0">
                <a:solidFill>
                  <a:srgbClr val="505050"/>
                </a:solidFill>
                <a:effectLst/>
                <a:latin typeface="mp-quote"/>
              </a:rPr>
              <a:t>黄色）等都有很高的早期诊断能力。</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与之相对比，图中最下面的一条曲线是临床上用的一个打分评价，但这种方式一般需要在</a:t>
            </a:r>
            <a:r>
              <a:rPr lang="en-US" altLang="zh-CN" b="0" i="0" dirty="0">
                <a:solidFill>
                  <a:srgbClr val="505050"/>
                </a:solidFill>
                <a:effectLst/>
                <a:latin typeface="mp-quote"/>
              </a:rPr>
              <a:t>“</a:t>
            </a:r>
            <a:r>
              <a:rPr lang="zh-CN" altLang="en-US" b="0" i="0" dirty="0">
                <a:solidFill>
                  <a:srgbClr val="505050"/>
                </a:solidFill>
                <a:effectLst/>
                <a:latin typeface="mp-quote"/>
              </a:rPr>
              <a:t>患者出现非常明显的症状，即到</a:t>
            </a:r>
            <a:r>
              <a:rPr lang="en-US" altLang="zh-CN" b="0" i="0" dirty="0">
                <a:solidFill>
                  <a:srgbClr val="505050"/>
                </a:solidFill>
                <a:effectLst/>
                <a:latin typeface="mp-quote"/>
              </a:rPr>
              <a:t>AD</a:t>
            </a:r>
            <a:r>
              <a:rPr lang="zh-CN" altLang="en-US" b="0" i="0" dirty="0">
                <a:solidFill>
                  <a:srgbClr val="505050"/>
                </a:solidFill>
                <a:effectLst/>
                <a:latin typeface="mp-quote"/>
              </a:rPr>
              <a:t>晚期阶段时</a:t>
            </a:r>
            <a:r>
              <a:rPr lang="en-US" altLang="zh-CN" b="0" i="0" dirty="0">
                <a:solidFill>
                  <a:srgbClr val="505050"/>
                </a:solidFill>
                <a:effectLst/>
                <a:latin typeface="mp-quote"/>
              </a:rPr>
              <a:t>”</a:t>
            </a:r>
            <a:r>
              <a:rPr lang="zh-CN" altLang="en-US" b="0" i="0" dirty="0">
                <a:solidFill>
                  <a:srgbClr val="505050"/>
                </a:solidFill>
                <a:effectLst/>
                <a:latin typeface="mp-quote"/>
              </a:rPr>
              <a:t>才会出现较大差异。</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到了这个</a:t>
            </a:r>
            <a:r>
              <a:rPr lang="zh-CN" altLang="en-US" b="0" i="0" dirty="0">
                <a:solidFill>
                  <a:srgbClr val="505050"/>
                </a:solidFill>
                <a:effectLst/>
                <a:latin typeface="mp-quote"/>
              </a:rPr>
              <a:t>时候，已经没有有效的治疗手段能让患者恢复到</a:t>
            </a:r>
            <a:r>
              <a:rPr lang="en-US" altLang="zh-CN" b="0" i="0" dirty="0">
                <a:solidFill>
                  <a:srgbClr val="505050"/>
                </a:solidFill>
                <a:effectLst/>
                <a:latin typeface="mp-quote"/>
              </a:rPr>
              <a:t>MCI</a:t>
            </a:r>
            <a:r>
              <a:rPr lang="zh-CN" altLang="en-US" b="0" i="0" dirty="0">
                <a:solidFill>
                  <a:srgbClr val="505050"/>
                </a:solidFill>
                <a:effectLst/>
                <a:latin typeface="mp-quote"/>
              </a:rPr>
              <a:t>或正常状态。所以我们一定要在</a:t>
            </a:r>
            <a:r>
              <a:rPr lang="en-US" altLang="zh-CN" b="0" i="0" dirty="0">
                <a:solidFill>
                  <a:srgbClr val="505050"/>
                </a:solidFill>
                <a:effectLst/>
                <a:latin typeface="mp-quote"/>
              </a:rPr>
              <a:t>MCI</a:t>
            </a:r>
            <a:r>
              <a:rPr lang="zh-CN" altLang="en-US" b="0" i="0" dirty="0">
                <a:solidFill>
                  <a:srgbClr val="505050"/>
                </a:solidFill>
                <a:effectLst/>
                <a:latin typeface="mp-quote"/>
              </a:rPr>
              <a:t>或更早期对这一疾病进行早诊断、早治疗。</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在</a:t>
            </a:r>
            <a:r>
              <a:rPr lang="en-US" altLang="zh-CN" b="0" i="0" dirty="0">
                <a:solidFill>
                  <a:srgbClr val="505050"/>
                </a:solidFill>
                <a:effectLst/>
                <a:latin typeface="mp-quote"/>
              </a:rPr>
              <a:t>MCI</a:t>
            </a:r>
            <a:r>
              <a:rPr lang="zh-CN" altLang="en-US" b="0" i="0" dirty="0">
                <a:solidFill>
                  <a:srgbClr val="505050"/>
                </a:solidFill>
                <a:effectLst/>
                <a:latin typeface="mp-quote"/>
              </a:rPr>
              <a:t>阶段，临床</a:t>
            </a:r>
            <a:r>
              <a:rPr lang="zh-CN" altLang="en-US" b="0" i="0" dirty="0">
                <a:solidFill>
                  <a:srgbClr val="505050"/>
                </a:solidFill>
                <a:effectLst/>
                <a:latin typeface="mp-quote"/>
              </a:rPr>
              <a:t>上仍有一些手段能够对大脑进行干预，延缓从</a:t>
            </a:r>
            <a:r>
              <a:rPr lang="en-US" altLang="zh-CN" b="0" i="0" dirty="0">
                <a:solidFill>
                  <a:srgbClr val="505050"/>
                </a:solidFill>
                <a:effectLst/>
                <a:latin typeface="mp-quote"/>
              </a:rPr>
              <a:t>MCI</a:t>
            </a:r>
            <a:r>
              <a:rPr lang="zh-CN" altLang="en-US" b="0" i="0" dirty="0">
                <a:solidFill>
                  <a:srgbClr val="505050"/>
                </a:solidFill>
                <a:effectLst/>
                <a:latin typeface="mp-quote"/>
              </a:rPr>
              <a:t>到</a:t>
            </a:r>
            <a:r>
              <a:rPr lang="en-US" altLang="zh-CN" b="0" i="0" dirty="0">
                <a:solidFill>
                  <a:srgbClr val="505050"/>
                </a:solidFill>
                <a:effectLst/>
                <a:latin typeface="mp-quote"/>
              </a:rPr>
              <a:t>AD</a:t>
            </a:r>
            <a:r>
              <a:rPr lang="zh-CN" altLang="en-US" b="0" i="0" dirty="0">
                <a:solidFill>
                  <a:srgbClr val="505050"/>
                </a:solidFill>
                <a:effectLst/>
                <a:latin typeface="mp-quote"/>
              </a:rPr>
              <a:t>的转变，提高病人生活的质量。</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从曲线图来看，基于影像特别是多模态的脑影像技术对</a:t>
            </a:r>
            <a:r>
              <a:rPr lang="en-US" altLang="zh-CN" b="0" i="0" dirty="0">
                <a:solidFill>
                  <a:srgbClr val="505050"/>
                </a:solidFill>
                <a:effectLst/>
                <a:latin typeface="mp-quote"/>
              </a:rPr>
              <a:t>AD</a:t>
            </a:r>
            <a:r>
              <a:rPr lang="zh-CN" altLang="en-US" b="0" i="0" dirty="0">
                <a:solidFill>
                  <a:srgbClr val="505050"/>
                </a:solidFill>
                <a:effectLst/>
                <a:latin typeface="mp-quote"/>
              </a:rPr>
              <a:t>进行诊断是非常重要的，这方面也有很多的工作。</a:t>
            </a:r>
            <a:endParaRPr lang="en-US" altLang="zh-CN" b="0" i="0" dirty="0">
              <a:solidFill>
                <a:srgbClr val="505050"/>
              </a:solidFill>
              <a:effectLst/>
              <a:latin typeface="mp-quote"/>
            </a:endParaRPr>
          </a:p>
          <a:p>
            <a:pPr algn="just"/>
            <a:r>
              <a:rPr lang="zh-CN" altLang="en-US" b="0" i="0" dirty="0">
                <a:solidFill>
                  <a:srgbClr val="505050"/>
                </a:solidFill>
                <a:effectLst/>
                <a:latin typeface="mp-quote"/>
              </a:rPr>
              <a:t>我们在今天的报告里面主要聚焦于这样一个大类：基于脑影像构建脑网络，再对脑网络进行挖掘、分析和分类，从而实现诊断的技术。</a:t>
            </a:r>
            <a:endParaRPr lang="zh-CN" altLang="en-US" b="0" i="0" dirty="0">
              <a:solidFill>
                <a:srgbClr val="222222"/>
              </a:solidFill>
              <a:effectLst/>
              <a:latin typeface="-apple-system"/>
            </a:endParaRPr>
          </a:p>
          <a:p>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zh-CN" altLang="en-US" b="0" i="0" dirty="0">
                <a:solidFill>
                  <a:srgbClr val="505050"/>
                </a:solidFill>
                <a:effectLst/>
                <a:latin typeface="mp-quote"/>
              </a:rPr>
              <a:t>现在有一个新的提法叫做“脑连接组学”，</a:t>
            </a:r>
            <a:r>
              <a:rPr lang="en-US" altLang="zh-CN" b="0" i="0" dirty="0">
                <a:solidFill>
                  <a:srgbClr val="505050"/>
                </a:solidFill>
                <a:effectLst/>
                <a:latin typeface="mp-quote"/>
              </a:rPr>
              <a:t>Brain </a:t>
            </a:r>
            <a:r>
              <a:rPr lang="en-US" altLang="zh-CN" b="0" i="0" dirty="0" err="1">
                <a:solidFill>
                  <a:srgbClr val="505050"/>
                </a:solidFill>
                <a:effectLst/>
                <a:latin typeface="mp-quote"/>
              </a:rPr>
              <a:t>Connectomics</a:t>
            </a:r>
            <a:r>
              <a:rPr lang="zh-CN" altLang="en-US" b="0" i="0" dirty="0">
                <a:solidFill>
                  <a:srgbClr val="505050"/>
                </a:solidFill>
                <a:effectLst/>
                <a:latin typeface="mp-quote"/>
              </a:rPr>
              <a:t>，他是</a:t>
            </a:r>
            <a:r>
              <a:rPr lang="zh-CN" altLang="en-US" b="0" i="0" dirty="0">
                <a:solidFill>
                  <a:srgbClr val="505050"/>
                </a:solidFill>
                <a:effectLst/>
                <a:latin typeface="mp-quote"/>
              </a:rPr>
              <a:t>一门采用多模态神经影像技术和网络分析方法，描绘活体人脑的结构和功能连接模式的学科。主要关注大脑的不同区域和区域之间的连接。</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现有研究认为，包括疾病的患病机制在内的大量信息，不仅仅取决于不同的脑区，更多的是取决于脑区之间的连接。</a:t>
            </a:r>
            <a:endParaRPr lang="zh-CN" altLang="en-US" b="0" i="0" dirty="0">
              <a:solidFill>
                <a:srgbClr val="222222"/>
              </a:solidFill>
              <a:effectLst/>
              <a:latin typeface="-apple-system"/>
            </a:endParaRPr>
          </a:p>
          <a:p>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zh-CN" altLang="en-US" dirty="0">
                <a:solidFill>
                  <a:srgbClr val="505050"/>
                </a:solidFill>
                <a:effectLst/>
                <a:latin typeface="mp-quote"/>
                <a:sym typeface="+mn-ea"/>
              </a:rPr>
              <a:t>脑区之间的</a:t>
            </a:r>
            <a:r>
              <a:rPr lang="zh-CN" altLang="en-US" b="0" i="0" dirty="0">
                <a:solidFill>
                  <a:srgbClr val="505050"/>
                </a:solidFill>
                <a:effectLst/>
                <a:latin typeface="mp-quote"/>
              </a:rPr>
              <a:t>连接类型包括三类。</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一类是结构连接，比如说如果有</a:t>
            </a:r>
            <a:r>
              <a:rPr lang="en-US" altLang="zh-CN" b="0" i="0" dirty="0">
                <a:solidFill>
                  <a:srgbClr val="505050"/>
                </a:solidFill>
                <a:effectLst/>
                <a:latin typeface="mp-quote"/>
              </a:rPr>
              <a:t>DTI</a:t>
            </a:r>
            <a:r>
              <a:rPr lang="zh-CN" altLang="en-US" b="0" i="0" dirty="0">
                <a:solidFill>
                  <a:srgbClr val="505050"/>
                </a:solidFill>
                <a:effectLst/>
                <a:latin typeface="mp-quote"/>
              </a:rPr>
              <a:t>影像就可以很方便地构建一个结构连接网络；</a:t>
            </a:r>
            <a:endParaRPr lang="en-US" altLang="zh-CN" b="0" i="0" dirty="0">
              <a:solidFill>
                <a:srgbClr val="505050"/>
              </a:solidFill>
              <a:effectLst/>
              <a:latin typeface="mp-quote"/>
            </a:endParaRPr>
          </a:p>
          <a:p>
            <a:pPr algn="just"/>
            <a:r>
              <a:rPr lang="zh-CN" altLang="en-US" b="0" i="0" dirty="0">
                <a:solidFill>
                  <a:srgbClr val="505050"/>
                </a:solidFill>
                <a:effectLst/>
                <a:latin typeface="mp-quote"/>
              </a:rPr>
              <a:t>更多的情况下可能是功能连接，比如拿到的一些磁共振数据，可以从上面构建功能的连接；</a:t>
            </a:r>
            <a:endParaRPr lang="en-US" altLang="zh-CN" b="0" i="0" dirty="0">
              <a:solidFill>
                <a:srgbClr val="505050"/>
              </a:solidFill>
              <a:effectLst/>
              <a:latin typeface="mp-quote"/>
            </a:endParaRPr>
          </a:p>
          <a:p>
            <a:pPr algn="just"/>
            <a:r>
              <a:rPr lang="zh-CN" altLang="en-US" b="0" i="0" dirty="0">
                <a:solidFill>
                  <a:srgbClr val="505050"/>
                </a:solidFill>
                <a:effectLst/>
                <a:latin typeface="mp-quote"/>
              </a:rPr>
              <a:t>还有一类叫做有效连接。</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科研界主要关注结构和功能的连接。</a:t>
            </a:r>
            <a:endParaRPr lang="zh-CN" altLang="en-US" b="0" i="0" dirty="0">
              <a:solidFill>
                <a:srgbClr val="222222"/>
              </a:solidFill>
              <a:effectLst/>
              <a:latin typeface="-apple-system"/>
            </a:endParaRPr>
          </a:p>
          <a:p>
            <a:br>
              <a:rPr lang="zh-CN" altLang="en-US" dirty="0"/>
            </a:b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defRPr/>
            </a:pPr>
            <a:r>
              <a:rPr lang="zh-CN" altLang="en-US" b="0" i="0" dirty="0">
                <a:solidFill>
                  <a:srgbClr val="505050"/>
                </a:solidFill>
                <a:effectLst/>
                <a:latin typeface="mp-quote"/>
              </a:rPr>
              <a:t>这是比较早期大概10多年前，通过脑网络做个体分类的工作。从脑影像</a:t>
            </a:r>
            <a:r>
              <a:rPr lang="zh-CN" altLang="en-US" b="0" i="0" dirty="0">
                <a:solidFill>
                  <a:srgbClr val="505050"/>
                </a:solidFill>
                <a:effectLst/>
                <a:latin typeface="mp-quote"/>
              </a:rPr>
              <a:t>数据出发，首先要把脑网络构建起来。然后从脑网络中提取特征，做特征抽取、选择，最后利用分类器，将选择好的特征进行分类。</a:t>
            </a:r>
            <a:endParaRPr lang="zh-CN" altLang="en-US" b="0" i="0" dirty="0">
              <a:solidFill>
                <a:srgbClr val="222222"/>
              </a:solidFill>
              <a:effectLst/>
              <a:latin typeface="-apple-system"/>
            </a:endParaRPr>
          </a:p>
          <a:p>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zh-CN" altLang="en-US" b="0" i="0" dirty="0">
                <a:solidFill>
                  <a:srgbClr val="505050"/>
                </a:solidFill>
                <a:effectLst/>
                <a:latin typeface="mp-quote"/>
              </a:rPr>
              <a:t>早期的工作主要还是基于图论相关一些研究，在</a:t>
            </a:r>
            <a:r>
              <a:rPr lang="en-US" altLang="zh-CN" b="0" i="0" dirty="0">
                <a:solidFill>
                  <a:srgbClr val="505050"/>
                </a:solidFill>
                <a:effectLst/>
                <a:latin typeface="mp-quote"/>
              </a:rPr>
              <a:t>2011</a:t>
            </a:r>
            <a:r>
              <a:rPr lang="zh-CN" altLang="en-US" b="0" i="0" dirty="0">
                <a:solidFill>
                  <a:srgbClr val="505050"/>
                </a:solidFill>
                <a:effectLst/>
                <a:latin typeface="mp-quote"/>
              </a:rPr>
              <a:t>年这篇论文中，首先把影像构建成一个网络图谱，然后提取每个图谱的顶点局部聚类系数，将其作为一个特征。提取完所有的特征后将其拉成一个向量，用支持向量机（</a:t>
            </a:r>
            <a:r>
              <a:rPr lang="en-US" altLang="zh-CN" b="0" i="0" dirty="0">
                <a:solidFill>
                  <a:srgbClr val="505050"/>
                </a:solidFill>
                <a:effectLst/>
                <a:latin typeface="mp-quote"/>
              </a:rPr>
              <a:t>SVM</a:t>
            </a:r>
            <a:r>
              <a:rPr lang="zh-CN" altLang="en-US" b="0" i="0" dirty="0">
                <a:solidFill>
                  <a:srgbClr val="505050"/>
                </a:solidFill>
                <a:effectLst/>
                <a:latin typeface="mp-quote"/>
              </a:rPr>
              <a:t>）进行分类。</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zh-CN" altLang="en-US" b="0" i="0" dirty="0">
                <a:solidFill>
                  <a:srgbClr val="505050"/>
                </a:solidFill>
                <a:effectLst/>
                <a:latin typeface="mp-quote"/>
              </a:rPr>
              <a:t>在</a:t>
            </a:r>
            <a:r>
              <a:rPr lang="en-US" altLang="zh-CN" b="0" i="0" dirty="0">
                <a:solidFill>
                  <a:srgbClr val="505050"/>
                </a:solidFill>
                <a:effectLst/>
                <a:latin typeface="mp-quote"/>
              </a:rPr>
              <a:t>2014</a:t>
            </a:r>
            <a:r>
              <a:rPr lang="zh-CN" altLang="en-US" b="0" i="0" dirty="0">
                <a:solidFill>
                  <a:srgbClr val="505050"/>
                </a:solidFill>
                <a:effectLst/>
                <a:latin typeface="mp-quote"/>
              </a:rPr>
              <a:t>年左右，</a:t>
            </a:r>
            <a:r>
              <a:rPr lang="zh-CN" altLang="en-US" b="0" i="0" dirty="0">
                <a:solidFill>
                  <a:srgbClr val="505050"/>
                </a:solidFill>
                <a:effectLst/>
                <a:latin typeface="mp-quote"/>
              </a:rPr>
              <a:t>这篇论文提出了使用机器学习中一个非常重要的概念</a:t>
            </a:r>
            <a:r>
              <a:rPr lang="en-US" altLang="zh-CN" b="0" i="0" dirty="0">
                <a:solidFill>
                  <a:srgbClr val="505050"/>
                </a:solidFill>
                <a:effectLst/>
                <a:latin typeface="mp-quote"/>
              </a:rPr>
              <a:t>graph kernel </a:t>
            </a:r>
            <a:r>
              <a:rPr lang="zh-CN" altLang="en-US" b="0" i="0" dirty="0">
                <a:solidFill>
                  <a:srgbClr val="505050"/>
                </a:solidFill>
                <a:effectLst/>
                <a:latin typeface="mp-quote"/>
              </a:rPr>
              <a:t>，图核，大家可以理解成是度量两个网络之间的拓扑相似性。</a:t>
            </a:r>
            <a:endParaRPr lang="zh-CN" altLang="en-US" b="0" i="0" dirty="0">
              <a:solidFill>
                <a:srgbClr val="222222"/>
              </a:solidFill>
              <a:effectLst/>
              <a:latin typeface="-apple-system"/>
            </a:endParaRPr>
          </a:p>
          <a:p>
            <a:pPr algn="just"/>
            <a:endParaRPr lang="zh-CN" altLang="en-US" b="0" i="0" dirty="0">
              <a:solidFill>
                <a:srgbClr val="505050"/>
              </a:solidFill>
              <a:effectLst/>
              <a:latin typeface="mp-quote"/>
            </a:endParaRPr>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505050"/>
                </a:solidFill>
                <a:effectLst/>
                <a:latin typeface="mp-quote"/>
              </a:rPr>
              <a:t>首先我们来看为什么要研究大脑？我们知道大脑是人体最复杂也是最重要的一个器官，如果我们把大脑比作一个可以计算的机器，那么大脑</a:t>
            </a:r>
            <a:r>
              <a:rPr lang="zh-CN" altLang="en-US" b="0" i="0" dirty="0">
                <a:solidFill>
                  <a:srgbClr val="505050"/>
                </a:solidFill>
                <a:effectLst/>
                <a:latin typeface="mp-quote"/>
              </a:rPr>
              <a:t>就是我们已知的客观世界里最复杂的一个。</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solidFill>
                  <a:srgbClr val="505050"/>
                </a:solidFill>
                <a:effectLst/>
                <a:latin typeface="mp-quote"/>
                <a:sym typeface="+mn-ea"/>
              </a:rPr>
              <a:t>但是在</a:t>
            </a:r>
            <a:r>
              <a:rPr lang="en-US" altLang="zh-CN" dirty="0">
                <a:solidFill>
                  <a:srgbClr val="505050"/>
                </a:solidFill>
                <a:effectLst/>
                <a:latin typeface="mp-quote"/>
                <a:sym typeface="+mn-ea"/>
              </a:rPr>
              <a:t>2014</a:t>
            </a:r>
            <a:r>
              <a:rPr lang="zh-CN" altLang="en-US" dirty="0">
                <a:solidFill>
                  <a:srgbClr val="505050"/>
                </a:solidFill>
                <a:effectLst/>
                <a:latin typeface="mp-quote"/>
                <a:sym typeface="+mn-ea"/>
              </a:rPr>
              <a:t>年工作中，研究者是把机器学习中现成的图核拿过来使用，这个图核有一个缺点：缺少特异性。不能根据不同的脑网络进行定制。</a:t>
            </a:r>
            <a:endParaRPr lang="zh-CN" altLang="en-US" b="0" i="0" dirty="0">
              <a:solidFill>
                <a:srgbClr val="505050"/>
              </a:solidFill>
              <a:effectLst/>
              <a:latin typeface="mp-quote"/>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b="0" i="0" dirty="0">
                <a:solidFill>
                  <a:srgbClr val="505050"/>
                </a:solidFill>
                <a:effectLst/>
                <a:latin typeface="mp-quote"/>
              </a:rPr>
              <a:t>大家看左边图片中的两个图形上有标签做出的标注，如果去掉</a:t>
            </a:r>
            <a:r>
              <a:rPr lang="zh-CN" altLang="en-US" b="0" i="0" dirty="0">
                <a:solidFill>
                  <a:srgbClr val="505050"/>
                </a:solidFill>
                <a:effectLst/>
                <a:latin typeface="mp-quote"/>
              </a:rPr>
              <a:t>标签将图形反转，两个图是同构的。</a:t>
            </a:r>
            <a:endParaRPr lang="en-US" altLang="zh-CN" b="0" i="0" dirty="0">
              <a:solidFill>
                <a:srgbClr val="505050"/>
              </a:solidFill>
              <a:effectLst/>
              <a:latin typeface="mp-quote"/>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b="0" i="0" dirty="0">
                <a:solidFill>
                  <a:srgbClr val="505050"/>
                </a:solidFill>
                <a:effectLst/>
                <a:latin typeface="mp-quote"/>
              </a:rPr>
              <a:t>但是在脑网络中的节点则具有唯一性，这是脑网络非常重要的一个特性。</a:t>
            </a:r>
            <a:endParaRPr lang="en-US" altLang="zh-CN" b="0" i="0" dirty="0">
              <a:solidFill>
                <a:srgbClr val="505050"/>
              </a:solidFill>
              <a:effectLst/>
              <a:latin typeface="mp-quote"/>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b="0" i="0" dirty="0">
                <a:solidFill>
                  <a:srgbClr val="505050"/>
                </a:solidFill>
                <a:effectLst/>
                <a:latin typeface="mp-quote"/>
              </a:rPr>
              <a:t>2018</a:t>
            </a:r>
            <a:r>
              <a:rPr lang="zh-CN" altLang="en-US" b="0" i="0" dirty="0">
                <a:solidFill>
                  <a:srgbClr val="505050"/>
                </a:solidFill>
                <a:effectLst/>
                <a:latin typeface="mp-quote"/>
              </a:rPr>
              <a:t>年研究工作考虑到节点唯一性这一特点后，又构造了一个新型的图核，可以根据脑网络进行定制。</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b="0" i="0" dirty="0">
                <a:solidFill>
                  <a:srgbClr val="505050"/>
                </a:solidFill>
                <a:effectLst/>
                <a:latin typeface="mp-quote"/>
              </a:rPr>
              <a:t>这个图核在</a:t>
            </a:r>
            <a:r>
              <a:rPr lang="en-US" altLang="zh-CN" b="0" i="0" dirty="0">
                <a:solidFill>
                  <a:srgbClr val="505050"/>
                </a:solidFill>
                <a:effectLst/>
                <a:latin typeface="mp-quote"/>
              </a:rPr>
              <a:t>MCI</a:t>
            </a:r>
            <a:r>
              <a:rPr lang="zh-CN" altLang="en-US" b="0" i="0" dirty="0">
                <a:solidFill>
                  <a:srgbClr val="505050"/>
                </a:solidFill>
                <a:effectLst/>
                <a:latin typeface="mp-quote"/>
              </a:rPr>
              <a:t>和正常人的分类，以及</a:t>
            </a:r>
            <a:r>
              <a:rPr lang="en-US" altLang="zh-CN" b="0" i="0" dirty="0">
                <a:solidFill>
                  <a:srgbClr val="505050"/>
                </a:solidFill>
                <a:effectLst/>
                <a:latin typeface="mp-quote"/>
              </a:rPr>
              <a:t>MCI</a:t>
            </a:r>
            <a:r>
              <a:rPr lang="zh-CN" altLang="en-US" b="0" i="0" dirty="0">
                <a:solidFill>
                  <a:srgbClr val="505050"/>
                </a:solidFill>
                <a:effectLst/>
                <a:latin typeface="mp-quote"/>
              </a:rPr>
              <a:t>早期转变和不转变的分类中也取得了不错的效果。</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zh-CN" altLang="en-US" b="0" i="0" dirty="0">
                <a:solidFill>
                  <a:srgbClr val="505050"/>
                </a:solidFill>
                <a:effectLst/>
                <a:latin typeface="mp-quote"/>
              </a:rPr>
              <a:t>在如何构建脑网络方面，传统方法是把每个脑区的时间序列相加，得到每个脑区的平均时间序列，然后对不同脑区之间的平均时间系列做一个</a:t>
            </a:r>
            <a:r>
              <a:rPr lang="en-US" altLang="zh-CN" b="0" i="0" dirty="0">
                <a:solidFill>
                  <a:srgbClr val="505050"/>
                </a:solidFill>
                <a:effectLst/>
                <a:latin typeface="mp-quote"/>
              </a:rPr>
              <a:t>k</a:t>
            </a:r>
            <a:r>
              <a:rPr lang="zh-CN" altLang="en-US" b="0" i="0" dirty="0">
                <a:solidFill>
                  <a:srgbClr val="505050"/>
                </a:solidFill>
                <a:effectLst/>
                <a:latin typeface="mp-quote"/>
              </a:rPr>
              <a:t>型相关，以这一相关系数作为两个网络邻接矩阵对应位置的值。</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但这种方式也有一个非常明显的缺点，</a:t>
            </a:r>
            <a:r>
              <a:rPr lang="zh-CN" altLang="en-US" b="0" i="0" dirty="0">
                <a:solidFill>
                  <a:srgbClr val="505050"/>
                </a:solidFill>
                <a:effectLst/>
                <a:latin typeface="mp-quote"/>
              </a:rPr>
              <a:t>它无法反应两两之间的交互关系，不能刻画二阶或更高阶以上关系。</a:t>
            </a:r>
            <a:endParaRPr lang="zh-CN" altLang="en-US" b="0" i="0" dirty="0">
              <a:solidFill>
                <a:srgbClr val="222222"/>
              </a:solidFill>
              <a:effectLst/>
              <a:latin typeface="-apple-system"/>
            </a:endParaRPr>
          </a:p>
          <a:p>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zh-CN" altLang="en-US" b="0" i="0" dirty="0">
                <a:solidFill>
                  <a:srgbClr val="505050"/>
                </a:solidFill>
                <a:effectLst/>
                <a:latin typeface="mp-quote"/>
              </a:rPr>
              <a:t>因此学界还需要新的工具。在</a:t>
            </a:r>
            <a:r>
              <a:rPr lang="en-US" altLang="zh-CN" b="0" i="0" dirty="0">
                <a:solidFill>
                  <a:srgbClr val="505050"/>
                </a:solidFill>
                <a:effectLst/>
                <a:latin typeface="mp-quote"/>
              </a:rPr>
              <a:t>2016</a:t>
            </a:r>
            <a:r>
              <a:rPr lang="zh-CN" altLang="en-US" b="0" i="0" dirty="0">
                <a:solidFill>
                  <a:srgbClr val="505050"/>
                </a:solidFill>
                <a:effectLst/>
                <a:latin typeface="mp-quote"/>
              </a:rPr>
              <a:t>年，</a:t>
            </a:r>
            <a:r>
              <a:rPr lang="zh-CN" altLang="en-US" b="0" i="0" dirty="0">
                <a:solidFill>
                  <a:srgbClr val="505050"/>
                </a:solidFill>
                <a:effectLst/>
                <a:latin typeface="mp-quote"/>
              </a:rPr>
              <a:t>有研究引进了超图的概念。</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彩色的部分就是一个超图。超图和简单图形的顶点是相同的，相比左边的简单图形，超图最主要的区别在于其边缘部分变成了超边，每条超边可以有两个以上的顶点相互连接。</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超图以每条超边对应的几个顶点的邻接矩阵来表示，当超边恰好只包含两个顶点时，对应的数值是</a:t>
            </a:r>
            <a:r>
              <a:rPr lang="en-US" altLang="zh-CN" b="0" i="0" dirty="0">
                <a:solidFill>
                  <a:srgbClr val="505050"/>
                </a:solidFill>
                <a:effectLst/>
                <a:latin typeface="mp-quote"/>
              </a:rPr>
              <a:t>0</a:t>
            </a:r>
            <a:r>
              <a:rPr lang="zh-CN" altLang="en-US" b="0" i="0" dirty="0">
                <a:solidFill>
                  <a:srgbClr val="505050"/>
                </a:solidFill>
                <a:effectLst/>
                <a:latin typeface="mp-quote"/>
              </a:rPr>
              <a:t>，如果超边包含的顶点数量大于</a:t>
            </a:r>
            <a:r>
              <a:rPr lang="en-US" altLang="zh-CN" b="0" i="0" dirty="0">
                <a:solidFill>
                  <a:srgbClr val="505050"/>
                </a:solidFill>
                <a:effectLst/>
                <a:latin typeface="mp-quote"/>
              </a:rPr>
              <a:t>2</a:t>
            </a:r>
            <a:r>
              <a:rPr lang="zh-CN" altLang="en-US" b="0" i="0" dirty="0">
                <a:solidFill>
                  <a:srgbClr val="505050"/>
                </a:solidFill>
                <a:effectLst/>
                <a:latin typeface="mp-quote"/>
              </a:rPr>
              <a:t>，对应的数值是</a:t>
            </a:r>
            <a:r>
              <a:rPr lang="en-US" altLang="zh-CN" b="0" i="0" dirty="0">
                <a:solidFill>
                  <a:srgbClr val="505050"/>
                </a:solidFill>
                <a:effectLst/>
                <a:latin typeface="mp-quote"/>
              </a:rPr>
              <a:t>1</a:t>
            </a:r>
            <a:r>
              <a:rPr lang="zh-CN" altLang="en-US" b="0" i="0" dirty="0">
                <a:solidFill>
                  <a:srgbClr val="505050"/>
                </a:solidFill>
                <a:effectLst/>
                <a:latin typeface="mp-quote"/>
              </a:rPr>
              <a:t>。</a:t>
            </a:r>
            <a:endParaRPr lang="zh-CN" altLang="en-US" b="0" i="0" dirty="0">
              <a:solidFill>
                <a:srgbClr val="222222"/>
              </a:solidFill>
              <a:effectLst/>
              <a:latin typeface="-apple-system"/>
            </a:endParaRPr>
          </a:p>
          <a:p>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505050"/>
                </a:solidFill>
                <a:effectLst/>
                <a:latin typeface="mp-quote"/>
              </a:rPr>
              <a:t>这是一个用超图来实现基于超网络的脑疾病诊断的框架。首先从脑影像数据出发，</a:t>
            </a:r>
            <a:r>
              <a:rPr lang="zh-CN" altLang="en-US" b="0" i="0" dirty="0">
                <a:solidFill>
                  <a:srgbClr val="505050"/>
                </a:solidFill>
                <a:effectLst/>
                <a:latin typeface="mp-quote"/>
              </a:rPr>
              <a:t>将每个脑区的时间序列相加，得到每个脑区的平均时间序列，然后构建一个超网络，再从超网络中提取特征，最后利用特征进行分类。</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zh-CN" altLang="en-US" b="0" i="0" dirty="0">
                <a:solidFill>
                  <a:srgbClr val="505050"/>
                </a:solidFill>
                <a:effectLst/>
                <a:latin typeface="mp-quote"/>
              </a:rPr>
              <a:t>这个方法在</a:t>
            </a:r>
            <a:r>
              <a:rPr lang="en-US" altLang="zh-CN" b="0" i="0" dirty="0">
                <a:solidFill>
                  <a:srgbClr val="505050"/>
                </a:solidFill>
                <a:effectLst/>
                <a:latin typeface="mp-quote"/>
              </a:rPr>
              <a:t>MCI</a:t>
            </a:r>
            <a:r>
              <a:rPr lang="zh-CN" altLang="en-US" b="0" i="0" dirty="0">
                <a:solidFill>
                  <a:srgbClr val="505050"/>
                </a:solidFill>
                <a:effectLst/>
                <a:latin typeface="mp-quote"/>
              </a:rPr>
              <a:t>数据上做了验证。这里的</a:t>
            </a:r>
            <a:r>
              <a:rPr lang="en-US" altLang="zh-CN" b="0" i="0" dirty="0">
                <a:solidFill>
                  <a:srgbClr val="505050"/>
                </a:solidFill>
                <a:effectLst/>
                <a:latin typeface="mp-quote"/>
              </a:rPr>
              <a:t>CN-CC</a:t>
            </a:r>
            <a:r>
              <a:rPr lang="zh-CN" altLang="en-US" b="0" i="0" dirty="0">
                <a:solidFill>
                  <a:srgbClr val="505050"/>
                </a:solidFill>
                <a:effectLst/>
                <a:latin typeface="mp-quote"/>
              </a:rPr>
              <a:t>是一个经典的简单图，体现其具体系数。</a:t>
            </a:r>
            <a:r>
              <a:rPr lang="en-US" altLang="zh-CN" b="0" i="0" dirty="0">
                <a:solidFill>
                  <a:srgbClr val="505050"/>
                </a:solidFill>
                <a:effectLst/>
                <a:latin typeface="mp-quote"/>
              </a:rPr>
              <a:t>HN-HCC</a:t>
            </a:r>
            <a:r>
              <a:rPr lang="zh-CN" altLang="en-US" b="0" i="0" dirty="0">
                <a:solidFill>
                  <a:srgbClr val="505050"/>
                </a:solidFill>
                <a:effectLst/>
                <a:latin typeface="mp-quote"/>
              </a:rPr>
              <a:t>是构建超图后，将简单图的局部聚类系数推广到超图中。</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这里使用了三种不同的提取形式，都取得了非常大的进步。另外，研究者将这三种特征融合起来，得到了高达百分之九十几的精度，大大超过了传统的简单图的特征。</a:t>
            </a:r>
            <a:endParaRPr lang="zh-CN" altLang="en-US" b="0" i="0" dirty="0">
              <a:solidFill>
                <a:srgbClr val="222222"/>
              </a:solidFill>
              <a:effectLst/>
              <a:latin typeface="-apple-system"/>
            </a:endParaRPr>
          </a:p>
          <a:p>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zh-CN" altLang="en-US" b="0" i="0" dirty="0">
                <a:solidFill>
                  <a:srgbClr val="505050"/>
                </a:solidFill>
                <a:effectLst/>
                <a:latin typeface="mp-quote"/>
              </a:rPr>
              <a:t>在</a:t>
            </a:r>
            <a:r>
              <a:rPr lang="en-US" altLang="zh-CN" b="0" i="0" dirty="0">
                <a:solidFill>
                  <a:srgbClr val="505050"/>
                </a:solidFill>
                <a:effectLst/>
                <a:latin typeface="mp-quote"/>
              </a:rPr>
              <a:t>2018</a:t>
            </a:r>
            <a:r>
              <a:rPr lang="zh-CN" altLang="en-US" b="0" i="0" dirty="0">
                <a:solidFill>
                  <a:srgbClr val="505050"/>
                </a:solidFill>
                <a:effectLst/>
                <a:latin typeface="mp-quote"/>
              </a:rPr>
              <a:t>年的工作中，有人提出直接从加权的网络中进行特征挖掘，提出了一种有序的模式。</a:t>
            </a:r>
            <a:r>
              <a:rPr lang="zh-CN" altLang="en-US" b="0" i="0" dirty="0">
                <a:solidFill>
                  <a:srgbClr val="505050"/>
                </a:solidFill>
                <a:effectLst/>
                <a:latin typeface="mp-quote"/>
              </a:rPr>
              <a:t>那么什么是有序模式呢？</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大家看中间的图，每条边都有权重，按照传统的方式都是要找一个阈值，比如小于</a:t>
            </a:r>
            <a:r>
              <a:rPr lang="en-US" altLang="zh-CN" b="0" i="0" dirty="0">
                <a:solidFill>
                  <a:srgbClr val="505050"/>
                </a:solidFill>
                <a:effectLst/>
                <a:latin typeface="mp-quote"/>
              </a:rPr>
              <a:t>0.5</a:t>
            </a:r>
            <a:r>
              <a:rPr lang="zh-CN" altLang="en-US" b="0" i="0" dirty="0">
                <a:solidFill>
                  <a:srgbClr val="505050"/>
                </a:solidFill>
                <a:effectLst/>
                <a:latin typeface="mp-quote"/>
              </a:rPr>
              <a:t>的边缘就抛弃，这种方式损失了大量的信息。</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另外找一个合适的阈值其实也是非常难的，那么就直接对加权的网络进行挖掘。</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提出的方法叫有序模式，考察任意两条相邻的边，如果它满足边缘的权重的有序关系，就将这两条边做为有序模式。</a:t>
            </a:r>
            <a:endParaRPr lang="zh-CN" altLang="en-US" b="0" i="0" dirty="0">
              <a:solidFill>
                <a:srgbClr val="222222"/>
              </a:solidFill>
              <a:effectLst/>
              <a:latin typeface="-apple-system"/>
            </a:endParaRPr>
          </a:p>
          <a:p>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505050"/>
                </a:solidFill>
                <a:effectLst/>
                <a:latin typeface="mp-quote"/>
              </a:rPr>
              <a:t>现在可以从正常人的网络和病人的脑网络中提取一个常见的有序模式，另外为了实现判别，需要将正常人和患者</a:t>
            </a:r>
            <a:r>
              <a:rPr lang="zh-CN" altLang="en-US" b="0" i="0" dirty="0">
                <a:solidFill>
                  <a:srgbClr val="505050"/>
                </a:solidFill>
                <a:effectLst/>
                <a:latin typeface="mp-quote"/>
              </a:rPr>
              <a:t>的脑网络中相似的频繁模式筛除掉，只留下判别性的频繁有序模式，将其作为特征进行分类。</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505050"/>
                </a:solidFill>
                <a:effectLst/>
                <a:latin typeface="mp-quote"/>
              </a:rPr>
              <a:t>这项研究在儿童多动症患者的脑网络上进行了验证，基于有序模式在加权网络上进行挖掘，不论是</a:t>
            </a:r>
            <a:r>
              <a:rPr lang="en-US" altLang="zh-CN" b="0" i="0" dirty="0">
                <a:solidFill>
                  <a:srgbClr val="505050"/>
                </a:solidFill>
                <a:effectLst/>
                <a:latin typeface="mp-quote"/>
              </a:rPr>
              <a:t>ACC</a:t>
            </a:r>
            <a:r>
              <a:rPr lang="zh-CN" altLang="en-US" b="0" i="0" dirty="0">
                <a:solidFill>
                  <a:srgbClr val="505050"/>
                </a:solidFill>
                <a:effectLst/>
                <a:latin typeface="mp-quote"/>
              </a:rPr>
              <a:t>还是</a:t>
            </a:r>
            <a:r>
              <a:rPr lang="en-US" altLang="zh-CN" b="0" i="0" dirty="0">
                <a:solidFill>
                  <a:srgbClr val="505050"/>
                </a:solidFill>
                <a:effectLst/>
                <a:latin typeface="mp-quote"/>
              </a:rPr>
              <a:t>AUC</a:t>
            </a:r>
            <a:r>
              <a:rPr lang="zh-CN" altLang="en-US" b="0" i="0" dirty="0">
                <a:solidFill>
                  <a:srgbClr val="505050"/>
                </a:solidFill>
                <a:effectLst/>
                <a:latin typeface="mp-quote"/>
              </a:rPr>
              <a:t>都得到了比传统方法更好的效果</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505050"/>
                </a:solidFill>
                <a:effectLst/>
                <a:latin typeface="mp-quote"/>
              </a:rPr>
              <a:t>在此基础之上，有人提出把有序模式的概念和图核结合起来，提出一种新的基于有序模式的图核，进一步提升了性能。</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505050"/>
                </a:solidFill>
                <a:effectLst/>
                <a:latin typeface="mp-quote"/>
              </a:rPr>
              <a:t>正因为如此，包括美国、欧盟以及中国在内的诸多国家对脑科学计划都非常关注，中国的脑科学计划也已经正式开始实施。“脑</a:t>
            </a:r>
            <a:r>
              <a:rPr lang="zh-CN" altLang="en-US" b="0" i="0" dirty="0">
                <a:solidFill>
                  <a:srgbClr val="505050"/>
                </a:solidFill>
                <a:effectLst/>
                <a:latin typeface="mp-quote"/>
              </a:rPr>
              <a:t>科学计划”旨在加深对人类大脑内部运作的理解，并改善我们治疗、预防大脑疾病的方法。计划的主要构造都是大家熟知的，了解脑、模拟脑（即类脑智能）、保护脑（即脑疾病的防治）等方面。</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505050"/>
                </a:solidFill>
                <a:effectLst/>
                <a:latin typeface="mp-quote"/>
              </a:rPr>
              <a:t>在进一步的改进中，相关团队还借鉴了计算机网络中</a:t>
            </a:r>
            <a:r>
              <a:rPr lang="en-US" altLang="zh-CN" b="0" i="0" dirty="0">
                <a:solidFill>
                  <a:srgbClr val="505050"/>
                </a:solidFill>
                <a:effectLst/>
                <a:latin typeface="mp-quote"/>
              </a:rPr>
              <a:t>Hub</a:t>
            </a:r>
            <a:r>
              <a:rPr lang="zh-CN" altLang="en-US" b="0" i="0" dirty="0">
                <a:solidFill>
                  <a:srgbClr val="505050"/>
                </a:solidFill>
                <a:effectLst/>
                <a:latin typeface="mp-quote"/>
              </a:rPr>
              <a:t>的节点。在局域网中</a:t>
            </a:r>
            <a:r>
              <a:rPr lang="en-US" altLang="zh-CN" b="0" i="0" dirty="0">
                <a:solidFill>
                  <a:srgbClr val="505050"/>
                </a:solidFill>
                <a:effectLst/>
                <a:latin typeface="mp-quote"/>
              </a:rPr>
              <a:t>Hub</a:t>
            </a:r>
            <a:r>
              <a:rPr lang="zh-CN" altLang="en-US" b="0" i="0" dirty="0">
                <a:solidFill>
                  <a:srgbClr val="505050"/>
                </a:solidFill>
                <a:effectLst/>
                <a:latin typeface="mp-quote"/>
              </a:rPr>
              <a:t>节点如果被攻击了，整个的局域网可能就会陷入瘫痪。</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505050"/>
                </a:solidFill>
                <a:effectLst/>
                <a:latin typeface="mp-quote"/>
              </a:rPr>
              <a:t>在大脑网络里面，海马体等位置都属于比较重要的脑区，可以通过算法找出重要的节点，在此基础上做进一步的网络分类。</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505050"/>
                </a:solidFill>
                <a:effectLst/>
                <a:latin typeface="mp-quote"/>
              </a:rPr>
              <a:t>当同时有结构网络和功能网络时，还可以将其进行融合，得到更好的分类效果。</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505050"/>
                </a:solidFill>
                <a:effectLst/>
                <a:latin typeface="mp-quote"/>
              </a:rPr>
              <a:t>其他的改进还有采用时间滑动窗构建不同的网络，每隔一个时间窗口构建一个网络，研究它的持续和动态关系。</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b="0" i="0" dirty="0">
                <a:solidFill>
                  <a:srgbClr val="505050"/>
                </a:solidFill>
                <a:effectLst/>
                <a:latin typeface="mp-quote"/>
              </a:rPr>
              <a:t>除了脑疾病诊断之外，在脑影像智能计算或分析中，还有其他的一些应用。</a:t>
            </a:r>
            <a:endParaRPr lang="en-US" altLang="zh-CN" b="0" i="0" dirty="0">
              <a:solidFill>
                <a:srgbClr val="505050"/>
              </a:solidFill>
              <a:effectLst/>
              <a:latin typeface="mp-quote"/>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b="0" i="0" dirty="0">
                <a:solidFill>
                  <a:srgbClr val="505050"/>
                </a:solidFill>
                <a:effectLst/>
                <a:latin typeface="mp-quote"/>
              </a:rPr>
              <a:t>下面简单介绍三个，第一个是将影像脑影像作为内表型，挖掘和基因之间的关联，也就是借助影像找出和</a:t>
            </a:r>
            <a:r>
              <a:rPr lang="en-US" altLang="zh-CN" b="0" i="0" dirty="0">
                <a:solidFill>
                  <a:srgbClr val="505050"/>
                </a:solidFill>
                <a:effectLst/>
                <a:latin typeface="mp-quote"/>
              </a:rPr>
              <a:t>AD</a:t>
            </a:r>
            <a:r>
              <a:rPr lang="zh-CN" altLang="en-US" b="0" i="0" dirty="0">
                <a:solidFill>
                  <a:srgbClr val="505050"/>
                </a:solidFill>
                <a:effectLst/>
                <a:latin typeface="mp-quote"/>
              </a:rPr>
              <a:t>易感相关的基因。？</a:t>
            </a:r>
            <a:endParaRPr lang="zh-CN" altLang="en-US" b="0" i="0" dirty="0">
              <a:solidFill>
                <a:srgbClr val="222222"/>
              </a:solidFill>
              <a:effectLst/>
              <a:latin typeface="-apple-system"/>
            </a:endParaRPr>
          </a:p>
          <a:p>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zh-CN" altLang="en-US" b="0" i="0" dirty="0">
                <a:solidFill>
                  <a:srgbClr val="505050"/>
                </a:solidFill>
                <a:effectLst/>
                <a:latin typeface="mp-quote"/>
              </a:rPr>
              <a:t>反过来通过基因也可以帮助找到</a:t>
            </a:r>
            <a:r>
              <a:rPr lang="en-US" altLang="zh-CN" b="0" i="0" dirty="0">
                <a:solidFill>
                  <a:srgbClr val="505050"/>
                </a:solidFill>
                <a:effectLst/>
                <a:latin typeface="mp-quote"/>
              </a:rPr>
              <a:t>AD</a:t>
            </a:r>
            <a:r>
              <a:rPr lang="zh-CN" altLang="en-US" b="0" i="0" dirty="0">
                <a:solidFill>
                  <a:srgbClr val="505050"/>
                </a:solidFill>
                <a:effectLst/>
                <a:latin typeface="mp-quote"/>
              </a:rPr>
              <a:t>相关的脑区或是子网络，以及表型上的信息，现在可以</a:t>
            </a:r>
            <a:r>
              <a:rPr lang="zh-CN" altLang="en-US" b="0" i="0" dirty="0">
                <a:solidFill>
                  <a:srgbClr val="505050"/>
                </a:solidFill>
                <a:effectLst/>
                <a:latin typeface="mp-quote"/>
              </a:rPr>
              <a:t>将他们联合起来进行多模态的包括基因和影像的诊断。</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zh-CN" altLang="en-US" b="0" i="0" dirty="0">
                <a:solidFill>
                  <a:srgbClr val="505050"/>
                </a:solidFill>
                <a:effectLst/>
                <a:latin typeface="mp-quote"/>
              </a:rPr>
              <a:t>影像遗传的基因信息主要是以单核苷酸多态性为主，简称</a:t>
            </a:r>
            <a:r>
              <a:rPr lang="en-US" altLang="zh-CN" b="0" i="0" dirty="0">
                <a:solidFill>
                  <a:srgbClr val="505050"/>
                </a:solidFill>
                <a:effectLst/>
                <a:latin typeface="mp-quote"/>
              </a:rPr>
              <a:t>SNP</a:t>
            </a:r>
            <a:r>
              <a:rPr lang="zh-CN" altLang="en-US" b="0" i="0" dirty="0">
                <a:solidFill>
                  <a:srgbClr val="505050"/>
                </a:solidFill>
                <a:effectLst/>
                <a:latin typeface="mp-quote"/>
              </a:rPr>
              <a:t>，是非常高维的数据。</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因此对建模提出了非常高的要求，因为建模时输入输出的基因影像都是高维的。</a:t>
            </a:r>
            <a:endParaRPr lang="zh-CN" altLang="en-US" b="0" i="0" dirty="0">
              <a:solidFill>
                <a:srgbClr val="222222"/>
              </a:solidFill>
              <a:effectLst/>
              <a:latin typeface="-apple-system"/>
            </a:endParaRPr>
          </a:p>
          <a:p>
            <a:r>
              <a:rPr lang="en-US" altLang="zh-CN" b="0" i="0" dirty="0">
                <a:solidFill>
                  <a:srgbClr val="505050"/>
                </a:solidFill>
                <a:effectLst/>
                <a:latin typeface="mp-quote"/>
              </a:rPr>
              <a:t>2018</a:t>
            </a:r>
            <a:r>
              <a:rPr lang="zh-CN" altLang="en-US" b="0" i="0" dirty="0">
                <a:solidFill>
                  <a:srgbClr val="505050"/>
                </a:solidFill>
                <a:effectLst/>
                <a:latin typeface="mp-quote"/>
              </a:rPr>
              <a:t>年的一</a:t>
            </a:r>
            <a:r>
              <a:rPr lang="zh-CN" altLang="en-US" b="0" i="0">
                <a:solidFill>
                  <a:srgbClr val="505050"/>
                </a:solidFill>
                <a:effectLst/>
                <a:latin typeface="mp-quote"/>
              </a:rPr>
              <a:t>篇综述</a:t>
            </a:r>
            <a:r>
              <a:rPr lang="zh-CN" altLang="en-US" b="0" i="0">
                <a:solidFill>
                  <a:srgbClr val="505050"/>
                </a:solidFill>
                <a:effectLst/>
                <a:latin typeface="mp-quote"/>
              </a:rPr>
              <a:t>将现有</a:t>
            </a:r>
            <a:r>
              <a:rPr lang="zh-CN" altLang="en-US" b="0" i="0" dirty="0">
                <a:solidFill>
                  <a:srgbClr val="505050"/>
                </a:solidFill>
                <a:effectLst/>
                <a:latin typeface="mp-quote"/>
              </a:rPr>
              <a:t>的影像基因关联方法归纳为</a:t>
            </a:r>
            <a:r>
              <a:rPr lang="en-US" altLang="zh-CN" b="0" i="0" dirty="0">
                <a:solidFill>
                  <a:srgbClr val="505050"/>
                </a:solidFill>
                <a:effectLst/>
                <a:latin typeface="mp-quote"/>
              </a:rPr>
              <a:t>4</a:t>
            </a:r>
            <a:r>
              <a:rPr lang="zh-CN" altLang="en-US" b="0" i="0" dirty="0">
                <a:solidFill>
                  <a:srgbClr val="505050"/>
                </a:solidFill>
                <a:effectLst/>
                <a:latin typeface="mp-quote"/>
              </a:rPr>
              <a:t>类，第一类是多基因单脑区，第二类是单基因多脑区，第三个是多基因多脑区，第四个是多基因多脑区之间的动态关联。</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zh-CN" altLang="en-US" b="0" i="0" dirty="0">
                <a:solidFill>
                  <a:srgbClr val="505050"/>
                </a:solidFill>
                <a:effectLst/>
                <a:latin typeface="mp-quote"/>
              </a:rPr>
              <a:t>另外一个应用主要是关注脑解码，和疾病没有关系，主要是关注正常人的认知方面。</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大家看右上角这个图，被试者在看到不同的物体时，脑子里会有不同的响应。</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如果我们用</a:t>
            </a:r>
            <a:r>
              <a:rPr lang="en-US" altLang="zh-CN" b="0" i="0" dirty="0">
                <a:solidFill>
                  <a:srgbClr val="505050"/>
                </a:solidFill>
                <a:effectLst/>
                <a:latin typeface="mp-quote"/>
              </a:rPr>
              <a:t>fMRI</a:t>
            </a:r>
            <a:r>
              <a:rPr lang="zh-CN" altLang="en-US" b="0" i="0" dirty="0">
                <a:solidFill>
                  <a:srgbClr val="505050"/>
                </a:solidFill>
                <a:effectLst/>
                <a:latin typeface="mp-quote"/>
              </a:rPr>
              <a:t>将被试者做认知的过程记录下来，比如说看到鞋子和猫的照片时，用</a:t>
            </a:r>
            <a:r>
              <a:rPr lang="en-US" altLang="zh-CN" b="0" i="0" dirty="0">
                <a:solidFill>
                  <a:srgbClr val="505050"/>
                </a:solidFill>
                <a:effectLst/>
                <a:latin typeface="mp-quote"/>
              </a:rPr>
              <a:t>fMRI</a:t>
            </a:r>
            <a:r>
              <a:rPr lang="zh-CN" altLang="en-US" b="0" i="0" dirty="0">
                <a:solidFill>
                  <a:srgbClr val="505050"/>
                </a:solidFill>
                <a:effectLst/>
                <a:latin typeface="mp-quote"/>
              </a:rPr>
              <a:t>记录下过程，我们就知道这一段</a:t>
            </a:r>
            <a:r>
              <a:rPr lang="en-US" altLang="zh-CN" b="0" i="0" dirty="0">
                <a:solidFill>
                  <a:srgbClr val="505050"/>
                </a:solidFill>
                <a:effectLst/>
                <a:latin typeface="mp-quote"/>
              </a:rPr>
              <a:t>fMRI</a:t>
            </a:r>
            <a:r>
              <a:rPr lang="zh-CN" altLang="en-US" b="0" i="0" dirty="0">
                <a:solidFill>
                  <a:srgbClr val="505050"/>
                </a:solidFill>
                <a:effectLst/>
                <a:latin typeface="mp-quote"/>
              </a:rPr>
              <a:t>对应的是鞋子，另外一段对应的是猫。</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从机器学的角度来讲，我们收集了很多</a:t>
            </a:r>
            <a:r>
              <a:rPr lang="en-US" altLang="zh-CN" b="0" i="0" dirty="0">
                <a:solidFill>
                  <a:srgbClr val="505050"/>
                </a:solidFill>
                <a:effectLst/>
                <a:latin typeface="mp-quote"/>
              </a:rPr>
              <a:t>fMRI</a:t>
            </a:r>
            <a:r>
              <a:rPr lang="zh-CN" altLang="en-US" b="0" i="0" dirty="0">
                <a:solidFill>
                  <a:srgbClr val="505050"/>
                </a:solidFill>
                <a:effectLst/>
                <a:latin typeface="mp-quote"/>
              </a:rPr>
              <a:t>的样本，对应的标签就是图像的类别。我们可以构建一个分类器，当分</a:t>
            </a:r>
            <a:r>
              <a:rPr lang="zh-CN" altLang="en-US" dirty="0">
                <a:solidFill>
                  <a:srgbClr val="505050"/>
                </a:solidFill>
                <a:effectLst/>
                <a:latin typeface="mp-quote"/>
                <a:sym typeface="+mn-ea"/>
              </a:rPr>
              <a:t>类</a:t>
            </a:r>
            <a:r>
              <a:rPr lang="zh-CN" altLang="en-US" b="0" i="0" dirty="0">
                <a:solidFill>
                  <a:srgbClr val="505050"/>
                </a:solidFill>
                <a:effectLst/>
                <a:latin typeface="mp-quote"/>
              </a:rPr>
              <a:t>器训练好以后，被试再看到新的图片时，扫描被试的大脑并将</a:t>
            </a:r>
            <a:r>
              <a:rPr lang="en-US" altLang="zh-CN" b="0" i="0" dirty="0">
                <a:solidFill>
                  <a:srgbClr val="505050"/>
                </a:solidFill>
                <a:effectLst/>
                <a:latin typeface="mp-quote"/>
              </a:rPr>
              <a:t>fMRI</a:t>
            </a:r>
            <a:r>
              <a:rPr lang="zh-CN" altLang="en-US" b="0" i="0" dirty="0">
                <a:solidFill>
                  <a:srgbClr val="505050"/>
                </a:solidFill>
                <a:effectLst/>
                <a:latin typeface="mp-quote"/>
              </a:rPr>
              <a:t>传入分</a:t>
            </a:r>
            <a:r>
              <a:rPr lang="zh-CN" altLang="en-US" dirty="0">
                <a:solidFill>
                  <a:srgbClr val="505050"/>
                </a:solidFill>
                <a:effectLst/>
                <a:latin typeface="mp-quote"/>
                <a:sym typeface="+mn-ea"/>
              </a:rPr>
              <a:t>类</a:t>
            </a:r>
            <a:r>
              <a:rPr lang="zh-CN" altLang="en-US" b="0" i="0" dirty="0">
                <a:solidFill>
                  <a:srgbClr val="505050"/>
                </a:solidFill>
                <a:effectLst/>
                <a:latin typeface="mp-quote"/>
              </a:rPr>
              <a:t>器中，分</a:t>
            </a:r>
            <a:r>
              <a:rPr lang="zh-CN" altLang="en-US" dirty="0">
                <a:solidFill>
                  <a:srgbClr val="505050"/>
                </a:solidFill>
                <a:effectLst/>
                <a:latin typeface="mp-quote"/>
                <a:sym typeface="+mn-ea"/>
              </a:rPr>
              <a:t>类</a:t>
            </a:r>
            <a:r>
              <a:rPr lang="zh-CN" altLang="en-US" b="0" i="0" dirty="0">
                <a:solidFill>
                  <a:srgbClr val="505050"/>
                </a:solidFill>
                <a:effectLst/>
                <a:latin typeface="mp-quote"/>
              </a:rPr>
              <a:t>器就会预测出被试者看到的图像，从而实现解码。解码的过程中有一个关键的挑战：不同的被试之间差异非常大。</a:t>
            </a:r>
            <a:endParaRPr lang="zh-CN" altLang="en-US" b="0" i="0" dirty="0">
              <a:solidFill>
                <a:srgbClr val="222222"/>
              </a:solidFill>
              <a:effectLst/>
              <a:latin typeface="-apple-system"/>
            </a:endParaRPr>
          </a:p>
          <a:p>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505050"/>
                </a:solidFill>
                <a:effectLst/>
                <a:latin typeface="mp-quote"/>
              </a:rPr>
              <a:t>比如说左上角和左下角的两张图，同样是看到一张人脸，第一个被试的相应模式在第二象限， 第二个被试在第三象限。对建筑、动物等图像也可能有类似的结果。</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defRPr/>
            </a:pPr>
            <a:r>
              <a:rPr lang="zh-CN" altLang="en-US" b="0" i="0" dirty="0">
                <a:solidFill>
                  <a:srgbClr val="505050"/>
                </a:solidFill>
                <a:effectLst/>
                <a:latin typeface="mp-quote"/>
              </a:rPr>
              <a:t>目前提出了一种</a:t>
            </a:r>
            <a:r>
              <a:rPr lang="zh-CN" altLang="en-US" b="0" i="0" dirty="0">
                <a:solidFill>
                  <a:srgbClr val="404040"/>
                </a:solidFill>
                <a:effectLst/>
                <a:latin typeface="Arial" panose="020B0604020202020204" pitchFamily="34" charset="0"/>
              </a:rPr>
              <a:t>理解大脑活动相似性的方法：</a:t>
            </a:r>
            <a:r>
              <a:rPr lang="en-US" altLang="zh-CN" b="0" i="0" dirty="0" err="1">
                <a:solidFill>
                  <a:srgbClr val="505050"/>
                </a:solidFill>
                <a:effectLst/>
                <a:latin typeface="mp-quote"/>
              </a:rPr>
              <a:t>Hyperalignment</a:t>
            </a:r>
            <a:r>
              <a:rPr lang="zh-CN" altLang="en-US" b="0" i="0" dirty="0">
                <a:solidFill>
                  <a:srgbClr val="505050"/>
                </a:solidFill>
                <a:effectLst/>
                <a:latin typeface="mp-quote"/>
              </a:rPr>
              <a:t>。</a:t>
            </a:r>
            <a:endParaRPr lang="en-US" altLang="zh-CN" b="0" i="0" dirty="0">
              <a:solidFill>
                <a:srgbClr val="505050"/>
              </a:solidFill>
              <a:effectLst/>
              <a:latin typeface="mp-quote"/>
            </a:endParaRPr>
          </a:p>
          <a:p>
            <a:pPr algn="just"/>
            <a:r>
              <a:rPr lang="zh-CN" altLang="en-US" b="0" i="0" dirty="0">
                <a:solidFill>
                  <a:srgbClr val="262626"/>
                </a:solidFill>
                <a:effectLst/>
                <a:latin typeface="PingFang SC"/>
              </a:rPr>
              <a:t>这种方法为理解大脑活动相似性创造了一个共同的表征空间。</a:t>
            </a:r>
            <a:endParaRPr lang="zh-CN" altLang="en-US" dirty="0"/>
          </a:p>
          <a:p>
            <a:r>
              <a:rPr lang="zh-CN" altLang="en-US" b="0" i="0" dirty="0">
                <a:solidFill>
                  <a:srgbClr val="505050"/>
                </a:solidFill>
                <a:effectLst/>
                <a:latin typeface="mp-quote"/>
              </a:rPr>
              <a:t>围绕</a:t>
            </a:r>
            <a:r>
              <a:rPr lang="en-US" altLang="zh-CN" b="0" i="0" dirty="0" err="1">
                <a:solidFill>
                  <a:srgbClr val="505050"/>
                </a:solidFill>
                <a:effectLst/>
                <a:latin typeface="mp-quote"/>
              </a:rPr>
              <a:t>Hyperalignment</a:t>
            </a:r>
            <a:r>
              <a:rPr lang="zh-CN" altLang="en-US" b="0" i="0" dirty="0">
                <a:solidFill>
                  <a:srgbClr val="505050"/>
                </a:solidFill>
                <a:effectLst/>
                <a:latin typeface="mp-quote"/>
              </a:rPr>
              <a:t>，最近几年有些相关的工作。由于时间关系，这里就不详细介绍了。</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这是中国的脑科学计划。</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zh-CN" altLang="en-US" b="0" i="0" dirty="0">
                <a:solidFill>
                  <a:srgbClr val="505050"/>
                </a:solidFill>
                <a:effectLst/>
                <a:latin typeface="mp-quote"/>
              </a:rPr>
              <a:t>除分类的解码之外，还有些团队已经开始研究重建的解码。这是今天介绍</a:t>
            </a:r>
            <a:r>
              <a:rPr lang="zh-CN" altLang="en-US" b="0" i="0" dirty="0">
                <a:solidFill>
                  <a:srgbClr val="505050"/>
                </a:solidFill>
                <a:effectLst/>
                <a:latin typeface="mp-quote"/>
              </a:rPr>
              <a:t>的脑影像分析的第三个应用</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就像左图所示，当被试者看到物体时对大脑进行扫描，将被试者看到的物体进行重建。</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比如说右图所示的阿拉伯数字</a:t>
            </a:r>
            <a:r>
              <a:rPr lang="en-US" altLang="zh-CN" b="0" i="0" dirty="0">
                <a:solidFill>
                  <a:srgbClr val="505050"/>
                </a:solidFill>
                <a:effectLst/>
                <a:latin typeface="mp-quote"/>
              </a:rPr>
              <a:t>6</a:t>
            </a:r>
            <a:r>
              <a:rPr lang="zh-CN" altLang="en-US" b="0" i="0" dirty="0">
                <a:solidFill>
                  <a:srgbClr val="505050"/>
                </a:solidFill>
                <a:effectLst/>
                <a:latin typeface="mp-quote"/>
              </a:rPr>
              <a:t>和</a:t>
            </a:r>
            <a:r>
              <a:rPr lang="en-US" altLang="zh-CN" b="0" i="0" dirty="0">
                <a:solidFill>
                  <a:srgbClr val="505050"/>
                </a:solidFill>
                <a:effectLst/>
                <a:latin typeface="mp-quote"/>
              </a:rPr>
              <a:t>9</a:t>
            </a:r>
            <a:r>
              <a:rPr lang="zh-CN" altLang="en-US" b="0" i="0" dirty="0">
                <a:solidFill>
                  <a:srgbClr val="505050"/>
                </a:solidFill>
                <a:effectLst/>
                <a:latin typeface="mp-quote"/>
              </a:rPr>
              <a:t>，对被试者的大脑进行扫描，将</a:t>
            </a:r>
            <a:r>
              <a:rPr lang="en-US" altLang="zh-CN" b="0" i="0" dirty="0">
                <a:solidFill>
                  <a:srgbClr val="505050"/>
                </a:solidFill>
                <a:effectLst/>
                <a:latin typeface="mp-quote"/>
              </a:rPr>
              <a:t>fMRI</a:t>
            </a:r>
            <a:r>
              <a:rPr lang="zh-CN" altLang="en-US" b="0" i="0" dirty="0">
                <a:solidFill>
                  <a:srgbClr val="505050"/>
                </a:solidFill>
                <a:effectLst/>
                <a:latin typeface="mp-quote"/>
              </a:rPr>
              <a:t>对应起来。通过深度神经网络来做学习映射。</a:t>
            </a:r>
            <a:endParaRPr lang="zh-CN" altLang="en-US" b="0" i="0" dirty="0">
              <a:solidFill>
                <a:srgbClr val="222222"/>
              </a:solidFill>
              <a:effectLst/>
              <a:latin typeface="-apple-system"/>
            </a:endParaRPr>
          </a:p>
          <a:p>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505050"/>
                </a:solidFill>
                <a:effectLst/>
                <a:latin typeface="mp-quote"/>
              </a:rPr>
              <a:t>在</a:t>
            </a:r>
            <a:r>
              <a:rPr lang="en-US" altLang="zh-CN" b="0" i="0" dirty="0">
                <a:solidFill>
                  <a:srgbClr val="505050"/>
                </a:solidFill>
                <a:effectLst/>
                <a:latin typeface="mp-quote"/>
              </a:rPr>
              <a:t>2022</a:t>
            </a:r>
            <a:r>
              <a:rPr lang="zh-CN" altLang="en-US" b="0" i="0" dirty="0">
                <a:solidFill>
                  <a:srgbClr val="505050"/>
                </a:solidFill>
                <a:effectLst/>
                <a:latin typeface="mp-quote"/>
              </a:rPr>
              <a:t>年</a:t>
            </a:r>
            <a:r>
              <a:rPr lang="en-US" altLang="zh-CN" b="0" i="0" dirty="0">
                <a:solidFill>
                  <a:srgbClr val="505050"/>
                </a:solidFill>
                <a:effectLst/>
                <a:latin typeface="mp-quote"/>
              </a:rPr>
              <a:t>TCDS</a:t>
            </a:r>
            <a:r>
              <a:rPr lang="zh-CN" altLang="en-US" b="0" i="0" dirty="0">
                <a:solidFill>
                  <a:srgbClr val="505050"/>
                </a:solidFill>
                <a:effectLst/>
                <a:latin typeface="mp-quote"/>
              </a:rPr>
              <a:t>的最新工作中，相关团队结合</a:t>
            </a:r>
            <a:r>
              <a:rPr lang="en-US" altLang="zh-CN" b="0" i="0" dirty="0">
                <a:solidFill>
                  <a:srgbClr val="505050"/>
                </a:solidFill>
                <a:effectLst/>
                <a:latin typeface="mp-quote"/>
              </a:rPr>
              <a:t>LSTM</a:t>
            </a:r>
            <a:r>
              <a:rPr lang="zh-CN" altLang="en-US" b="0" i="0" dirty="0">
                <a:solidFill>
                  <a:srgbClr val="505050"/>
                </a:solidFill>
                <a:effectLst/>
                <a:latin typeface="mp-quote"/>
              </a:rPr>
              <a:t>等技术实现了较好的重建效果，通过算法自动预测被试者看到的东西。</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目前</a:t>
            </a:r>
            <a:r>
              <a:rPr lang="zh-CN" altLang="en-US" sz="1200" spc="25" dirty="0">
                <a:solidFill>
                  <a:srgbClr val="0095FF"/>
                </a:solidFill>
              </a:rPr>
              <a:t>脑影像学的研究取得了很多成果，其应用也越来越多。</a:t>
            </a:r>
            <a:endParaRPr lang="en-US" altLang="zh-CN" sz="1200" spc="25" dirty="0">
              <a:solidFill>
                <a:srgbClr val="0095FF"/>
              </a:solidFill>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spc="25" dirty="0">
                <a:solidFill>
                  <a:srgbClr val="0095FF"/>
                </a:solidFill>
              </a:rPr>
              <a:t>除了上面所说的</a:t>
            </a:r>
            <a:r>
              <a:rPr lang="zh-CN" altLang="en-US" b="0" i="0" dirty="0">
                <a:solidFill>
                  <a:srgbClr val="505050"/>
                </a:solidFill>
                <a:effectLst/>
                <a:latin typeface="mp-quote"/>
              </a:rPr>
              <a:t>脑疾病诊断、挖掘疾病与基因的关联、脑解码外，越来越多的应用正在涌现，我国的脑科学研究也在蓬勃发展。</a:t>
            </a:r>
            <a:endParaRPr lang="en-US" altLang="zh-CN" sz="1200" spc="25" dirty="0">
              <a:solidFill>
                <a:srgbClr val="0095FF"/>
              </a:solidFill>
            </a:endParaRPr>
          </a:p>
          <a:p>
            <a:r>
              <a:rPr lang="zh-CN" altLang="en-US" b="0" i="0" dirty="0">
                <a:solidFill>
                  <a:srgbClr val="505050"/>
                </a:solidFill>
                <a:effectLst/>
                <a:latin typeface="mp-quote"/>
              </a:rPr>
              <a:t>但是</a:t>
            </a:r>
            <a:r>
              <a:rPr lang="zh-CN" altLang="en-US" b="0" i="0" dirty="0">
                <a:solidFill>
                  <a:srgbClr val="121212"/>
                </a:solidFill>
                <a:effectLst/>
                <a:latin typeface="-apple-system"/>
              </a:rPr>
              <a:t>目前对于脑的认知机制的研究还存在很多空白，生物脑的运转机制的神秘面纱没有被彻底解开。</a:t>
            </a:r>
            <a:endParaRPr lang="en-US" altLang="zh-CN" b="0" i="0" dirty="0">
              <a:solidFill>
                <a:srgbClr val="121212"/>
              </a:solidFill>
              <a:effectLst/>
              <a:latin typeface="-apple-system"/>
            </a:endParaRPr>
          </a:p>
          <a:p>
            <a:r>
              <a:rPr lang="zh-CN" altLang="en-US" b="0" i="0" dirty="0">
                <a:solidFill>
                  <a:srgbClr val="121212"/>
                </a:solidFill>
                <a:effectLst/>
                <a:latin typeface="-apple-system"/>
              </a:rPr>
              <a:t>因此类脑计算还有很多工作需要完成，大量的有趣的、未知的和有挑战的问题需要解决，这也是类脑研究的魅力所在。</a:t>
            </a:r>
            <a:endParaRPr lang="en-US" altLang="zh-CN" b="0" i="0" dirty="0">
              <a:solidFill>
                <a:srgbClr val="121212"/>
              </a:solidFill>
              <a:effectLst/>
              <a:latin typeface="-apple-system"/>
            </a:endParaRPr>
          </a:p>
          <a:p>
            <a:endParaRPr lang="en-US" altLang="zh-CN" b="0" i="0" dirty="0">
              <a:solidFill>
                <a:srgbClr val="121212"/>
              </a:solidFill>
              <a:effectLst/>
              <a:latin typeface="-apple-system"/>
            </a:endParaRPr>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以上就是我们小组的报告，谢谢大家。</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505050"/>
                </a:solidFill>
                <a:effectLst/>
                <a:latin typeface="mp-quote"/>
              </a:rPr>
              <a:t>脑影像是研究脑科学一个非常重要的工具，根据维基百科的定义，脑影像包括各种各样</a:t>
            </a:r>
            <a:r>
              <a:rPr lang="en-US" altLang="zh-CN" b="0" i="0" dirty="0">
                <a:solidFill>
                  <a:srgbClr val="505050"/>
                </a:solidFill>
                <a:effectLst/>
                <a:latin typeface="mp-quote"/>
              </a:rPr>
              <a:t>/</a:t>
            </a:r>
            <a:r>
              <a:rPr lang="zh-CN" altLang="en-US" b="0" i="0" dirty="0">
                <a:solidFill>
                  <a:srgbClr val="505050"/>
                </a:solidFill>
                <a:effectLst/>
                <a:latin typeface="mp-quote"/>
              </a:rPr>
              <a:t>直接或间接</a:t>
            </a:r>
            <a:r>
              <a:rPr lang="en-US" altLang="zh-CN" b="0" i="0" dirty="0">
                <a:solidFill>
                  <a:srgbClr val="505050"/>
                </a:solidFill>
                <a:effectLst/>
                <a:latin typeface="mp-quote"/>
              </a:rPr>
              <a:t>/</a:t>
            </a:r>
            <a:r>
              <a:rPr lang="zh-CN" altLang="en-US" b="0" i="0" dirty="0">
                <a:solidFill>
                  <a:srgbClr val="505050"/>
                </a:solidFill>
                <a:effectLst/>
                <a:latin typeface="mp-quote"/>
              </a:rPr>
              <a:t>对大脑的结构和功能进行探测</a:t>
            </a:r>
            <a:r>
              <a:rPr lang="en-US" altLang="zh-CN" b="0" i="0" dirty="0">
                <a:solidFill>
                  <a:srgbClr val="505050"/>
                </a:solidFill>
                <a:effectLst/>
                <a:latin typeface="mp-quote"/>
              </a:rPr>
              <a:t>/</a:t>
            </a:r>
            <a:r>
              <a:rPr lang="zh-CN" altLang="en-US" b="0" i="0" dirty="0">
                <a:solidFill>
                  <a:srgbClr val="505050"/>
                </a:solidFill>
                <a:effectLst/>
                <a:latin typeface="mp-quote"/>
              </a:rPr>
              <a:t>的各种技术的总称。</a:t>
            </a:r>
            <a:endParaRPr lang="en-US" altLang="zh-CN" b="0" i="0" dirty="0">
              <a:solidFill>
                <a:srgbClr val="505050"/>
              </a:solidFill>
              <a:effectLst/>
              <a:latin typeface="mp-quote"/>
            </a:endParaRPr>
          </a:p>
          <a:p>
            <a:r>
              <a:rPr lang="zh-CN" altLang="en-US" dirty="0"/>
              <a:t>它可以分为两大类</a:t>
            </a:r>
            <a:endParaRPr lang="zh-CN" altLang="en-US" dirty="0"/>
          </a:p>
          <a:p>
            <a:pPr algn="just"/>
            <a:r>
              <a:rPr lang="zh-CN" altLang="en-US" b="0" i="0" dirty="0">
                <a:solidFill>
                  <a:srgbClr val="505050"/>
                </a:solidFill>
                <a:effectLst/>
                <a:latin typeface="mp-quote"/>
              </a:rPr>
              <a:t>一类是结构的脑影像，比如在医院做检查时的</a:t>
            </a:r>
            <a:r>
              <a:rPr lang="en-US" altLang="zh-CN" b="0" i="0" dirty="0">
                <a:solidFill>
                  <a:srgbClr val="505050"/>
                </a:solidFill>
                <a:effectLst/>
                <a:latin typeface="mp-quote"/>
              </a:rPr>
              <a:t>X</a:t>
            </a:r>
            <a:r>
              <a:rPr lang="zh-CN" altLang="en-US" b="0" i="0" dirty="0">
                <a:solidFill>
                  <a:srgbClr val="505050"/>
                </a:solidFill>
                <a:effectLst/>
                <a:latin typeface="mp-quote"/>
              </a:rPr>
              <a:t>光、</a:t>
            </a:r>
            <a:r>
              <a:rPr lang="en-US" altLang="zh-CN" b="0" i="0" dirty="0">
                <a:solidFill>
                  <a:srgbClr val="505050"/>
                </a:solidFill>
                <a:effectLst/>
                <a:latin typeface="mp-quote"/>
              </a:rPr>
              <a:t>CT</a:t>
            </a:r>
            <a:r>
              <a:rPr lang="zh-CN" altLang="en-US" b="0" i="0" dirty="0">
                <a:solidFill>
                  <a:srgbClr val="505050"/>
                </a:solidFill>
                <a:effectLst/>
                <a:latin typeface="mp-quote"/>
              </a:rPr>
              <a:t>以及核磁共振等，另外一类是功能影像，比如功能磁共振、</a:t>
            </a:r>
            <a:r>
              <a:rPr lang="en-US" altLang="zh-CN" b="0" i="0" dirty="0">
                <a:solidFill>
                  <a:srgbClr val="505050"/>
                </a:solidFill>
                <a:effectLst/>
                <a:latin typeface="mp-quote"/>
              </a:rPr>
              <a:t>PET</a:t>
            </a:r>
            <a:r>
              <a:rPr lang="zh-CN" altLang="en-US" b="0" i="0" dirty="0">
                <a:solidFill>
                  <a:srgbClr val="505050"/>
                </a:solidFill>
                <a:effectLst/>
                <a:latin typeface="mp-quote"/>
              </a:rPr>
              <a:t>等等。</a:t>
            </a:r>
            <a:endParaRPr lang="zh-CN" altLang="en-US" b="0" i="0" dirty="0">
              <a:solidFill>
                <a:srgbClr val="222222"/>
              </a:solidFill>
              <a:effectLst/>
              <a:latin typeface="-apple-system"/>
            </a:endParaRPr>
          </a:p>
          <a:p>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505050"/>
                </a:solidFill>
                <a:effectLst/>
                <a:latin typeface="mp-quote"/>
              </a:rPr>
              <a:t>这是磁共振及其成像的显示。</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505050"/>
                </a:solidFill>
                <a:effectLst/>
                <a:latin typeface="mp-quote"/>
              </a:rPr>
              <a:t>这是</a:t>
            </a:r>
            <a:r>
              <a:rPr lang="en-US" altLang="zh-CN" b="0" i="0" dirty="0">
                <a:solidFill>
                  <a:srgbClr val="505050"/>
                </a:solidFill>
                <a:effectLst/>
                <a:latin typeface="mp-quote"/>
              </a:rPr>
              <a:t>PET</a:t>
            </a:r>
            <a:r>
              <a:rPr lang="zh-CN" altLang="en-US" b="0" i="0" dirty="0">
                <a:solidFill>
                  <a:srgbClr val="505050"/>
                </a:solidFill>
                <a:effectLst/>
                <a:latin typeface="mp-quote"/>
              </a:rPr>
              <a:t>以及它的成像显示。</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zh-CN" altLang="en-US" b="0" i="0" dirty="0">
                <a:solidFill>
                  <a:srgbClr val="505050"/>
                </a:solidFill>
                <a:effectLst/>
                <a:latin typeface="mp-quote"/>
              </a:rPr>
              <a:t>下面介绍一下阿尔茨海默病，也就是俗称的老年痴呆症。</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老年痴呆症简称</a:t>
            </a:r>
            <a:r>
              <a:rPr lang="en-US" altLang="zh-CN" b="0" i="0" dirty="0">
                <a:solidFill>
                  <a:srgbClr val="505050"/>
                </a:solidFill>
                <a:effectLst/>
                <a:latin typeface="mp-quote"/>
              </a:rPr>
              <a:t>AD</a:t>
            </a:r>
            <a:r>
              <a:rPr lang="zh-CN" altLang="en-US" b="0" i="0" dirty="0">
                <a:solidFill>
                  <a:srgbClr val="505050"/>
                </a:solidFill>
                <a:effectLst/>
                <a:latin typeface="mp-quote"/>
              </a:rPr>
              <a:t>，是最常见的一种脑疾病。到目前为止，这一疾病还没有有效的治疗手段，随着疾病的发展，</a:t>
            </a:r>
            <a:r>
              <a:rPr lang="zh-CN" altLang="en-US" b="0" i="0" dirty="0">
                <a:solidFill>
                  <a:srgbClr val="505050"/>
                </a:solidFill>
                <a:effectLst/>
                <a:latin typeface="mp-quote"/>
              </a:rPr>
              <a:t>它最终会导致人的死亡。</a:t>
            </a:r>
            <a:endParaRPr lang="zh-CN" altLang="en-US" b="0" i="0" dirty="0">
              <a:solidFill>
                <a:srgbClr val="222222"/>
              </a:solidFill>
              <a:effectLst/>
              <a:latin typeface="-apple-system"/>
            </a:endParaRPr>
          </a:p>
          <a:p>
            <a:pPr algn="just"/>
            <a:r>
              <a:rPr lang="en-US" altLang="zh-CN" b="0" i="0" dirty="0">
                <a:solidFill>
                  <a:srgbClr val="505050"/>
                </a:solidFill>
                <a:effectLst/>
                <a:latin typeface="mp-quote"/>
              </a:rPr>
              <a:t>65</a:t>
            </a:r>
            <a:r>
              <a:rPr lang="zh-CN" altLang="en-US" b="0" i="0" dirty="0">
                <a:solidFill>
                  <a:srgbClr val="505050"/>
                </a:solidFill>
                <a:effectLst/>
                <a:latin typeface="mp-quote"/>
              </a:rPr>
              <a:t>岁以上的中老年人群体患病风险比较高，现在世界上有</a:t>
            </a:r>
            <a:r>
              <a:rPr lang="en-US" altLang="zh-CN" b="0" i="0" dirty="0">
                <a:solidFill>
                  <a:srgbClr val="505050"/>
                </a:solidFill>
                <a:effectLst/>
                <a:latin typeface="mp-quote"/>
              </a:rPr>
              <a:t>4000</a:t>
            </a:r>
            <a:r>
              <a:rPr lang="zh-CN" altLang="en-US" b="0" i="0" dirty="0">
                <a:solidFill>
                  <a:srgbClr val="505050"/>
                </a:solidFill>
                <a:effectLst/>
                <a:latin typeface="mp-quote"/>
              </a:rPr>
              <a:t>多万、接近</a:t>
            </a:r>
            <a:r>
              <a:rPr lang="en-US" altLang="zh-CN" b="0" i="0" dirty="0">
                <a:solidFill>
                  <a:srgbClr val="505050"/>
                </a:solidFill>
                <a:effectLst/>
                <a:latin typeface="mp-quote"/>
              </a:rPr>
              <a:t>5000</a:t>
            </a:r>
            <a:r>
              <a:rPr lang="zh-CN" altLang="en-US" b="0" i="0" dirty="0">
                <a:solidFill>
                  <a:srgbClr val="505050"/>
                </a:solidFill>
                <a:effectLst/>
                <a:latin typeface="mp-quote"/>
              </a:rPr>
              <a:t>万的</a:t>
            </a:r>
            <a:r>
              <a:rPr lang="en-US" altLang="zh-CN" b="0" i="0" dirty="0">
                <a:solidFill>
                  <a:srgbClr val="505050"/>
                </a:solidFill>
                <a:effectLst/>
                <a:latin typeface="mp-quote"/>
              </a:rPr>
              <a:t>AD</a:t>
            </a:r>
            <a:r>
              <a:rPr lang="zh-CN" altLang="en-US" b="0" i="0" dirty="0">
                <a:solidFill>
                  <a:srgbClr val="505050"/>
                </a:solidFill>
                <a:effectLst/>
                <a:latin typeface="mp-quote"/>
              </a:rPr>
              <a:t>患者。</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据世界卫生组织的预计，到</a:t>
            </a:r>
            <a:r>
              <a:rPr lang="en-US" altLang="zh-CN" b="0" i="0" dirty="0">
                <a:solidFill>
                  <a:srgbClr val="505050"/>
                </a:solidFill>
                <a:effectLst/>
                <a:latin typeface="mp-quote"/>
              </a:rPr>
              <a:t>2050</a:t>
            </a:r>
            <a:r>
              <a:rPr lang="zh-CN" altLang="en-US" b="0" i="0" dirty="0">
                <a:solidFill>
                  <a:srgbClr val="505050"/>
                </a:solidFill>
                <a:effectLst/>
                <a:latin typeface="mp-quote"/>
              </a:rPr>
              <a:t>年，也是本世纪中叶，全球每</a:t>
            </a:r>
            <a:r>
              <a:rPr lang="en-US" altLang="zh-CN" b="0" i="0" dirty="0">
                <a:solidFill>
                  <a:srgbClr val="505050"/>
                </a:solidFill>
                <a:effectLst/>
                <a:latin typeface="mp-quote"/>
              </a:rPr>
              <a:t>85</a:t>
            </a:r>
            <a:r>
              <a:rPr lang="zh-CN" altLang="en-US" b="0" i="0" dirty="0">
                <a:solidFill>
                  <a:srgbClr val="505050"/>
                </a:solidFill>
                <a:effectLst/>
                <a:latin typeface="mp-quote"/>
              </a:rPr>
              <a:t>个人中可能会有一人患有</a:t>
            </a:r>
            <a:r>
              <a:rPr lang="en-US" altLang="zh-CN" b="0" i="0" dirty="0">
                <a:solidFill>
                  <a:srgbClr val="505050"/>
                </a:solidFill>
                <a:effectLst/>
                <a:latin typeface="mp-quote"/>
              </a:rPr>
              <a:t>AD</a:t>
            </a:r>
            <a:r>
              <a:rPr lang="zh-CN" altLang="en-US" b="0" i="0" dirty="0">
                <a:solidFill>
                  <a:srgbClr val="505050"/>
                </a:solidFill>
                <a:effectLst/>
                <a:latin typeface="mp-quote"/>
              </a:rPr>
              <a:t>。</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左下角是一个非常形象的示意图，这张图</a:t>
            </a:r>
            <a:r>
              <a:rPr lang="zh-CN" altLang="en-US" b="0" i="0" dirty="0">
                <a:solidFill>
                  <a:srgbClr val="505050"/>
                </a:solidFill>
                <a:effectLst/>
                <a:latin typeface="mp-quote"/>
              </a:rPr>
              <a:t>把树叶比喻成神经元。</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大家知道我们的神经元细胞和其他细胞不一样，从人出生以后它的数量就不会再增加了，到了青年阶段以后数量就会不停地减少。</a:t>
            </a:r>
            <a:endParaRPr lang="zh-CN" altLang="en-US" b="0" i="0" dirty="0">
              <a:solidFill>
                <a:srgbClr val="222222"/>
              </a:solidFill>
              <a:effectLst/>
              <a:latin typeface="-apple-system"/>
            </a:endParaRPr>
          </a:p>
          <a:p>
            <a:pPr algn="just"/>
            <a:r>
              <a:rPr lang="zh-CN" altLang="en-US" b="0" i="0" dirty="0">
                <a:solidFill>
                  <a:srgbClr val="505050"/>
                </a:solidFill>
                <a:effectLst/>
                <a:latin typeface="mp-quote"/>
              </a:rPr>
              <a:t>中间的树代表的是</a:t>
            </a:r>
            <a:r>
              <a:rPr lang="en-US" altLang="zh-CN" b="0" i="0" dirty="0">
                <a:solidFill>
                  <a:srgbClr val="505050"/>
                </a:solidFill>
                <a:effectLst/>
                <a:latin typeface="mp-quote"/>
              </a:rPr>
              <a:t>MCI</a:t>
            </a:r>
            <a:r>
              <a:rPr lang="zh-CN" altLang="en-US" b="0" i="0" dirty="0">
                <a:solidFill>
                  <a:srgbClr val="505050"/>
                </a:solidFill>
                <a:effectLst/>
                <a:latin typeface="mp-quote"/>
              </a:rPr>
              <a:t>，即轻度认知障碍，右边的树代表的就是</a:t>
            </a:r>
            <a:r>
              <a:rPr lang="en-US" altLang="zh-CN" b="0" i="0" dirty="0">
                <a:solidFill>
                  <a:srgbClr val="505050"/>
                </a:solidFill>
                <a:effectLst/>
                <a:latin typeface="mp-quote"/>
              </a:rPr>
              <a:t>AD</a:t>
            </a:r>
            <a:r>
              <a:rPr lang="zh-CN" altLang="en-US" b="0" i="0" dirty="0">
                <a:solidFill>
                  <a:srgbClr val="505050"/>
                </a:solidFill>
                <a:effectLst/>
                <a:latin typeface="mp-quote"/>
              </a:rPr>
              <a:t>。在这个阶段，神经元细胞就像图中的树叶一样，已经死亡了一大半，所以</a:t>
            </a:r>
            <a:r>
              <a:rPr lang="en-US" altLang="zh-CN" b="0" i="0" dirty="0">
                <a:solidFill>
                  <a:srgbClr val="505050"/>
                </a:solidFill>
                <a:effectLst/>
                <a:latin typeface="mp-quote"/>
              </a:rPr>
              <a:t>AD</a:t>
            </a:r>
            <a:r>
              <a:rPr lang="zh-CN" altLang="en-US" b="0" i="0" dirty="0">
                <a:solidFill>
                  <a:srgbClr val="505050"/>
                </a:solidFill>
                <a:effectLst/>
                <a:latin typeface="mp-quote"/>
              </a:rPr>
              <a:t>会对患者</a:t>
            </a:r>
            <a:r>
              <a:rPr lang="zh-CN" altLang="en-US" b="0" i="0" dirty="0">
                <a:solidFill>
                  <a:srgbClr val="505050"/>
                </a:solidFill>
                <a:effectLst/>
                <a:latin typeface="mp-quote"/>
              </a:rPr>
              <a:t>的认知功能产生很大的影响。</a:t>
            </a:r>
            <a:endParaRPr lang="zh-CN" altLang="en-US" b="0" i="0" dirty="0">
              <a:solidFill>
                <a:srgbClr val="222222"/>
              </a:solidFill>
              <a:effectLst/>
              <a:latin typeface="-apple-system"/>
            </a:endParaRPr>
          </a:p>
          <a:p>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505050"/>
                </a:solidFill>
                <a:effectLst/>
                <a:latin typeface="mp-quote"/>
              </a:rPr>
              <a:t>这是患</a:t>
            </a:r>
            <a:r>
              <a:rPr lang="en-US" altLang="zh-CN" b="0" i="0" dirty="0">
                <a:solidFill>
                  <a:srgbClr val="505050"/>
                </a:solidFill>
                <a:effectLst/>
                <a:latin typeface="mp-quote"/>
              </a:rPr>
              <a:t>AD</a:t>
            </a:r>
            <a:r>
              <a:rPr lang="zh-CN" altLang="en-US" b="0" i="0" dirty="0">
                <a:solidFill>
                  <a:srgbClr val="505050"/>
                </a:solidFill>
                <a:effectLst/>
                <a:latin typeface="mp-quote"/>
              </a:rPr>
              <a:t>的一些名人，包括政治精英、文豪以及科技界获得诺奖</a:t>
            </a:r>
            <a:r>
              <a:rPr lang="zh-CN" altLang="en-US" b="0" i="0" dirty="0">
                <a:solidFill>
                  <a:srgbClr val="505050"/>
                </a:solidFill>
                <a:effectLst/>
                <a:latin typeface="mp-quote"/>
              </a:rPr>
              <a:t>的科学家等很多权威人物。</a:t>
            </a:r>
            <a:endParaRPr lang="zh-CN" altLang="en-US" dirty="0"/>
          </a:p>
        </p:txBody>
      </p:sp>
      <p:sp>
        <p:nvSpPr>
          <p:cNvPr id="4" name="灯片编号占位符 3"/>
          <p:cNvSpPr>
            <a:spLocks noGrp="1"/>
          </p:cNvSpPr>
          <p:nvPr>
            <p:ph type="sldNum" sz="quarter" idx="5"/>
          </p:nvPr>
        </p:nvSpPr>
        <p:spPr/>
        <p:txBody>
          <a:bodyPr/>
          <a:lstStyle/>
          <a:p>
            <a:fld id="{EB36EEBE-34D6-4D8A-A3D0-ED49274C3535}"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638096" y="286537"/>
            <a:ext cx="5867806" cy="1243965"/>
          </a:xfrm>
          <a:prstGeom prst="rect">
            <a:avLst/>
          </a:prstGeom>
        </p:spPr>
        <p:txBody>
          <a:bodyPr wrap="square" lIns="0" tIns="0" rIns="0" bIns="0">
            <a:spAutoFit/>
          </a:bodyPr>
          <a:lstStyle>
            <a:lvl1pPr>
              <a:defRPr sz="4000" b="0" i="0">
                <a:solidFill>
                  <a:srgbClr val="60D736"/>
                </a:solidFill>
                <a:latin typeface="宋体" panose="02010600030101010101" pitchFamily="2" charset="-122"/>
                <a:cs typeface="宋体" panose="02010600030101010101" pitchFamily="2" charset="-122"/>
              </a:defRPr>
            </a:lvl1pPr>
          </a:lstStyle>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a:lvl1pPr>
          </a:lstStyle>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0" i="0">
                <a:solidFill>
                  <a:srgbClr val="60D736"/>
                </a:solidFill>
                <a:latin typeface="宋体" panose="02010600030101010101" pitchFamily="2" charset="-122"/>
                <a:cs typeface="宋体" panose="02010600030101010101" pitchFamily="2" charset="-122"/>
              </a:defRPr>
            </a:lvl1pPr>
          </a:lstStyle>
          <a:p/>
        </p:txBody>
      </p:sp>
      <p:sp>
        <p:nvSpPr>
          <p:cNvPr id="3" name="Holder 3"/>
          <p:cNvSpPr>
            <a:spLocks noGrp="1"/>
          </p:cNvSpPr>
          <p:nvPr>
            <p:ph type="body" idx="1"/>
          </p:nvPr>
        </p:nvSpPr>
        <p:spPr/>
        <p:txBody>
          <a:bodyPr lIns="0" tIns="0" rIns="0" bIns="0"/>
          <a:lstStyle>
            <a:lvl1pPr>
              <a:defRPr sz="2500" b="0" i="0">
                <a:solidFill>
                  <a:srgbClr val="00A1FF"/>
                </a:solidFill>
                <a:latin typeface="宋体" panose="02010600030101010101" pitchFamily="2" charset="-122"/>
                <a:cs typeface="宋体" panose="02010600030101010101" pitchFamily="2" charset="-122"/>
              </a:defRPr>
            </a:lvl1pPr>
          </a:lstStyle>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0" i="0">
                <a:solidFill>
                  <a:srgbClr val="60D736"/>
                </a:solidFill>
                <a:latin typeface="宋体" panose="02010600030101010101" pitchFamily="2" charset="-122"/>
                <a:cs typeface="宋体" panose="02010600030101010101" pitchFamily="2" charset="-122"/>
              </a:defRPr>
            </a:lvl1pPr>
          </a:lstStyle>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p:txBody>
      </p:sp>
      <p:sp>
        <p:nvSpPr>
          <p:cNvPr id="4" name="Holder 4"/>
          <p:cNvSpPr>
            <a:spLocks noGrp="1"/>
          </p:cNvSpPr>
          <p:nvPr>
            <p:ph sz="half" idx="3"/>
          </p:nvPr>
        </p:nvSpPr>
        <p:spPr>
          <a:xfrm>
            <a:off x="4905502" y="1485742"/>
            <a:ext cx="3333115" cy="4536440"/>
          </a:xfrm>
          <a:prstGeom prst="rect">
            <a:avLst/>
          </a:prstGeom>
        </p:spPr>
        <p:txBody>
          <a:bodyPr wrap="square" lIns="0" tIns="0" rIns="0" bIns="0">
            <a:spAutoFit/>
          </a:bodyPr>
          <a:lstStyle>
            <a:lvl1pPr>
              <a:defRPr sz="2400" b="0" i="0">
                <a:solidFill>
                  <a:schemeClr val="bg1"/>
                </a:solidFill>
                <a:latin typeface="Calibri" panose="020F0502020204030204"/>
                <a:cs typeface="Calibri" panose="020F0502020204030204"/>
              </a:defRPr>
            </a:lvl1pPr>
          </a:lstStyle>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0" i="0">
                <a:solidFill>
                  <a:srgbClr val="60D736"/>
                </a:solidFill>
                <a:latin typeface="宋体" panose="02010600030101010101" pitchFamily="2" charset="-122"/>
                <a:cs typeface="宋体" panose="02010600030101010101" pitchFamily="2" charset="-122"/>
              </a:defRPr>
            </a:lvl1pPr>
          </a:lstStyle>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9144000" cy="6858000"/>
          </a:xfrm>
          <a:custGeom>
            <a:avLst/>
            <a:gdLst/>
            <a:ahLst/>
            <a:cxnLst/>
            <a:rect l="l" t="t" r="r" b="b"/>
            <a:pathLst>
              <a:path w="9144000" h="6858000">
                <a:moveTo>
                  <a:pt x="9144000" y="6858000"/>
                </a:moveTo>
                <a:lnTo>
                  <a:pt x="0" y="6858000"/>
                </a:lnTo>
                <a:lnTo>
                  <a:pt x="0" y="0"/>
                </a:lnTo>
                <a:lnTo>
                  <a:pt x="9144000" y="0"/>
                </a:lnTo>
                <a:lnTo>
                  <a:pt x="9144000" y="6858000"/>
                </a:lnTo>
                <a:close/>
              </a:path>
            </a:pathLst>
          </a:custGeom>
          <a:solidFill>
            <a:srgbClr val="000000"/>
          </a:solidFill>
        </p:spPr>
        <p:txBody>
          <a:bodyPr wrap="square" lIns="0" tIns="0" rIns="0" bIns="0" rtlCol="0"/>
          <a:lstStyle/>
          <a:p/>
        </p:txBody>
      </p:sp>
      <p:sp>
        <p:nvSpPr>
          <p:cNvPr id="2" name="Holder 2"/>
          <p:cNvSpPr>
            <a:spLocks noGrp="1"/>
          </p:cNvSpPr>
          <p:nvPr>
            <p:ph type="title"/>
          </p:nvPr>
        </p:nvSpPr>
        <p:spPr>
          <a:xfrm>
            <a:off x="1003503" y="165887"/>
            <a:ext cx="7136993" cy="1243965"/>
          </a:xfrm>
          <a:prstGeom prst="rect">
            <a:avLst/>
          </a:prstGeom>
        </p:spPr>
        <p:txBody>
          <a:bodyPr wrap="square" lIns="0" tIns="0" rIns="0" bIns="0">
            <a:spAutoFit/>
          </a:bodyPr>
          <a:lstStyle>
            <a:lvl1pPr>
              <a:defRPr sz="4000" b="0" i="0">
                <a:solidFill>
                  <a:srgbClr val="60D736"/>
                </a:solidFill>
                <a:latin typeface="宋体" panose="02010600030101010101" pitchFamily="2" charset="-122"/>
                <a:cs typeface="宋体" panose="02010600030101010101" pitchFamily="2" charset="-122"/>
              </a:defRPr>
            </a:lvl1pPr>
          </a:lstStyle>
          <a:p/>
        </p:txBody>
      </p:sp>
      <p:sp>
        <p:nvSpPr>
          <p:cNvPr id="3" name="Holder 3"/>
          <p:cNvSpPr>
            <a:spLocks noGrp="1"/>
          </p:cNvSpPr>
          <p:nvPr>
            <p:ph type="body" idx="1"/>
          </p:nvPr>
        </p:nvSpPr>
        <p:spPr>
          <a:xfrm>
            <a:off x="239585" y="1304033"/>
            <a:ext cx="8664828" cy="2658110"/>
          </a:xfrm>
          <a:prstGeom prst="rect">
            <a:avLst/>
          </a:prstGeom>
        </p:spPr>
        <p:txBody>
          <a:bodyPr wrap="square" lIns="0" tIns="0" rIns="0" bIns="0">
            <a:spAutoFit/>
          </a:bodyPr>
          <a:lstStyle>
            <a:lvl1pPr>
              <a:defRPr sz="2500" b="0" i="0">
                <a:solidFill>
                  <a:srgbClr val="00A1FF"/>
                </a:solidFill>
                <a:latin typeface="宋体" panose="02010600030101010101" pitchFamily="2" charset="-122"/>
                <a:cs typeface="宋体" panose="02010600030101010101" pitchFamily="2" charset="-122"/>
              </a:defRPr>
            </a:lvl1pPr>
          </a:lstStyle>
          <a:p/>
        </p:txBody>
      </p:sp>
      <p:sp>
        <p:nvSpPr>
          <p:cNvPr id="4" name="Holder 4"/>
          <p:cNvSpPr>
            <a:spLocks noGrp="1"/>
          </p:cNvSpPr>
          <p:nvPr>
            <p:ph type="ftr" sz="quarter" idx="5"/>
          </p:nvPr>
        </p:nvSpPr>
        <p:spPr>
          <a:xfrm>
            <a:off x="3108960" y="6377940"/>
            <a:ext cx="2926080" cy="342900"/>
          </a:xfrm>
          <a:prstGeom prst="rect">
            <a:avLst/>
          </a:prstGeom>
        </p:spPr>
        <p:txBody>
          <a:bodyPr wrap="square" lIns="0" tIns="0" rIns="0" bIns="0">
            <a:spAutoFit/>
          </a:bodyPr>
          <a:lstStyle>
            <a:lvl1pPr algn="ctr">
              <a:defRPr>
                <a:solidFill>
                  <a:schemeClr val="tx1">
                    <a:tint val="75000"/>
                  </a:schemeClr>
                </a:solidFill>
              </a:defRPr>
            </a:lvl1pPr>
          </a:lstStyle>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a:xfrm>
            <a:off x="6583680" y="6377940"/>
            <a:ext cx="210312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4.xml"/><Relationship Id="rId2" Type="http://schemas.openxmlformats.org/officeDocument/2006/relationships/image" Target="../media/image24.jpeg"/><Relationship Id="rId1" Type="http://schemas.openxmlformats.org/officeDocument/2006/relationships/image" Target="../media/image23.jpeg"/></Relationships>
</file>

<file path=ppt/slides/_rels/slide11.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32.jpeg"/><Relationship Id="rId7" Type="http://schemas.openxmlformats.org/officeDocument/2006/relationships/image" Target="../media/image31.jpeg"/><Relationship Id="rId6" Type="http://schemas.openxmlformats.org/officeDocument/2006/relationships/image" Target="../media/image30.jpeg"/><Relationship Id="rId5" Type="http://schemas.openxmlformats.org/officeDocument/2006/relationships/image" Target="../media/image29.jpeg"/><Relationship Id="rId4" Type="http://schemas.openxmlformats.org/officeDocument/2006/relationships/image" Target="../media/image28.jpeg"/><Relationship Id="rId3" Type="http://schemas.openxmlformats.org/officeDocument/2006/relationships/image" Target="../media/image27.jpeg"/><Relationship Id="rId2" Type="http://schemas.openxmlformats.org/officeDocument/2006/relationships/image" Target="../media/image26.jpeg"/><Relationship Id="rId10" Type="http://schemas.openxmlformats.org/officeDocument/2006/relationships/notesSlide" Target="../notesSlides/notesSlide11.xml"/><Relationship Id="rId1" Type="http://schemas.openxmlformats.org/officeDocument/2006/relationships/image" Target="../media/image25.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4.xml"/><Relationship Id="rId1" Type="http://schemas.openxmlformats.org/officeDocument/2006/relationships/image" Target="../media/image33.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4.xml"/><Relationship Id="rId1" Type="http://schemas.openxmlformats.org/officeDocument/2006/relationships/image" Target="../media/image34.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4.xml"/><Relationship Id="rId1" Type="http://schemas.openxmlformats.org/officeDocument/2006/relationships/image" Target="../media/image35.jpe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2.xml"/><Relationship Id="rId3" Type="http://schemas.openxmlformats.org/officeDocument/2006/relationships/image" Target="../media/image37.jpeg"/><Relationship Id="rId2" Type="http://schemas.openxmlformats.org/officeDocument/2006/relationships/image" Target="../media/image36.jpeg"/><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image" Target="../media/image38.jpeg"/></Relationships>
</file>

<file path=ppt/slides/_rels/slide17.xml.rels><?xml version="1.0" encoding="UTF-8" standalone="yes"?>
<Relationships xmlns="http://schemas.openxmlformats.org/package/2006/relationships"><Relationship Id="rId9" Type="http://schemas.openxmlformats.org/officeDocument/2006/relationships/image" Target="../media/image47.jpeg"/><Relationship Id="rId8" Type="http://schemas.openxmlformats.org/officeDocument/2006/relationships/image" Target="../media/image46.png"/><Relationship Id="rId7" Type="http://schemas.openxmlformats.org/officeDocument/2006/relationships/image" Target="../media/image45.png"/><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 Id="rId3" Type="http://schemas.openxmlformats.org/officeDocument/2006/relationships/image" Target="../media/image41.png"/><Relationship Id="rId28" Type="http://schemas.openxmlformats.org/officeDocument/2006/relationships/notesSlide" Target="../notesSlides/notesSlide17.xml"/><Relationship Id="rId27" Type="http://schemas.openxmlformats.org/officeDocument/2006/relationships/slideLayout" Target="../slideLayouts/slideLayout2.xml"/><Relationship Id="rId26" Type="http://schemas.openxmlformats.org/officeDocument/2006/relationships/image" Target="../media/image64.png"/><Relationship Id="rId25" Type="http://schemas.openxmlformats.org/officeDocument/2006/relationships/image" Target="../media/image63.png"/><Relationship Id="rId24" Type="http://schemas.openxmlformats.org/officeDocument/2006/relationships/image" Target="../media/image62.png"/><Relationship Id="rId23" Type="http://schemas.openxmlformats.org/officeDocument/2006/relationships/image" Target="../media/image61.png"/><Relationship Id="rId22" Type="http://schemas.openxmlformats.org/officeDocument/2006/relationships/image" Target="../media/image60.png"/><Relationship Id="rId21" Type="http://schemas.openxmlformats.org/officeDocument/2006/relationships/image" Target="../media/image59.png"/><Relationship Id="rId20" Type="http://schemas.openxmlformats.org/officeDocument/2006/relationships/image" Target="../media/image58.png"/><Relationship Id="rId2" Type="http://schemas.openxmlformats.org/officeDocument/2006/relationships/image" Target="../media/image40.png"/><Relationship Id="rId19" Type="http://schemas.openxmlformats.org/officeDocument/2006/relationships/image" Target="../media/image57.png"/><Relationship Id="rId18" Type="http://schemas.openxmlformats.org/officeDocument/2006/relationships/image" Target="../media/image56.png"/><Relationship Id="rId17" Type="http://schemas.openxmlformats.org/officeDocument/2006/relationships/image" Target="../media/image55.png"/><Relationship Id="rId16" Type="http://schemas.openxmlformats.org/officeDocument/2006/relationships/image" Target="../media/image54.png"/><Relationship Id="rId15" Type="http://schemas.openxmlformats.org/officeDocument/2006/relationships/image" Target="../media/image53.png"/><Relationship Id="rId14" Type="http://schemas.openxmlformats.org/officeDocument/2006/relationships/image" Target="../media/image52.png"/><Relationship Id="rId13" Type="http://schemas.openxmlformats.org/officeDocument/2006/relationships/image" Target="../media/image51.png"/><Relationship Id="rId12" Type="http://schemas.openxmlformats.org/officeDocument/2006/relationships/image" Target="../media/image50.png"/><Relationship Id="rId11" Type="http://schemas.openxmlformats.org/officeDocument/2006/relationships/image" Target="../media/image49.png"/><Relationship Id="rId10" Type="http://schemas.openxmlformats.org/officeDocument/2006/relationships/image" Target="../media/image48.png"/><Relationship Id="rId1" Type="http://schemas.openxmlformats.org/officeDocument/2006/relationships/image" Target="../media/image39.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4.xml"/><Relationship Id="rId1" Type="http://schemas.openxmlformats.org/officeDocument/2006/relationships/image" Target="../media/image65.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image" Target="../media/image66.jpe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2.xml"/><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5" Type="http://schemas.openxmlformats.org/officeDocument/2006/relationships/notesSlide" Target="../notesSlides/notesSlide20.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68.jpeg"/><Relationship Id="rId1" Type="http://schemas.openxmlformats.org/officeDocument/2006/relationships/image" Target="../media/image67.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image" Target="../media/image69.png"/></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2.xml"/><Relationship Id="rId2" Type="http://schemas.openxmlformats.org/officeDocument/2006/relationships/image" Target="../media/image70.jpeg"/><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image" Target="../media/image71.jpe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4.xml"/><Relationship Id="rId1" Type="http://schemas.openxmlformats.org/officeDocument/2006/relationships/image" Target="../media/image72.jpe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4.xml"/><Relationship Id="rId1" Type="http://schemas.openxmlformats.org/officeDocument/2006/relationships/image" Target="../media/image73.jpeg"/></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74.jpe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4.xml"/><Relationship Id="rId1" Type="http://schemas.openxmlformats.org/officeDocument/2006/relationships/image" Target="../media/image75.jpe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image" Target="../media/image76.jpeg"/></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4.xml"/><Relationship Id="rId2" Type="http://schemas.openxmlformats.org/officeDocument/2006/relationships/image" Target="../media/image78.jpeg"/><Relationship Id="rId1" Type="http://schemas.openxmlformats.org/officeDocument/2006/relationships/image" Target="../media/image77.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4.xml"/><Relationship Id="rId1" Type="http://schemas.openxmlformats.org/officeDocument/2006/relationships/image" Target="../media/image79.jpe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4.xml"/><Relationship Id="rId1" Type="http://schemas.openxmlformats.org/officeDocument/2006/relationships/image" Target="../media/image80.jpe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4.xml"/><Relationship Id="rId1" Type="http://schemas.openxmlformats.org/officeDocument/2006/relationships/image" Target="../media/image81.jpe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4.xml"/><Relationship Id="rId1" Type="http://schemas.openxmlformats.org/officeDocument/2006/relationships/image" Target="../media/image82.jpeg"/></Relationships>
</file>

<file path=ppt/slides/_rels/slide34.xml.rels><?xml version="1.0" encoding="UTF-8" standalone="yes"?>
<Relationships xmlns="http://schemas.openxmlformats.org/package/2006/relationships"><Relationship Id="rId8" Type="http://schemas.openxmlformats.org/officeDocument/2006/relationships/notesSlide" Target="../notesSlides/notesSlide34.xml"/><Relationship Id="rId7" Type="http://schemas.openxmlformats.org/officeDocument/2006/relationships/slideLayout" Target="../slideLayouts/slideLayout1.xml"/><Relationship Id="rId6" Type="http://schemas.openxmlformats.org/officeDocument/2006/relationships/image" Target="../media/image88.png"/><Relationship Id="rId5" Type="http://schemas.openxmlformats.org/officeDocument/2006/relationships/image" Target="../media/image87.png"/><Relationship Id="rId4" Type="http://schemas.openxmlformats.org/officeDocument/2006/relationships/image" Target="../media/image86.jpeg"/><Relationship Id="rId3" Type="http://schemas.openxmlformats.org/officeDocument/2006/relationships/image" Target="../media/image85.jpeg"/><Relationship Id="rId2" Type="http://schemas.openxmlformats.org/officeDocument/2006/relationships/image" Target="../media/image84.jpeg"/><Relationship Id="rId1" Type="http://schemas.openxmlformats.org/officeDocument/2006/relationships/image" Target="../media/image83.jpeg"/></Relationships>
</file>

<file path=ppt/slides/_rels/slide35.xml.rels><?xml version="1.0" encoding="UTF-8" standalone="yes"?>
<Relationships xmlns="http://schemas.openxmlformats.org/package/2006/relationships"><Relationship Id="rId4" Type="http://schemas.openxmlformats.org/officeDocument/2006/relationships/notesSlide" Target="../notesSlides/notesSlide35.xml"/><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89.jpeg"/></Relationships>
</file>

<file path=ppt/slides/_rels/slide36.xml.rels><?xml version="1.0" encoding="UTF-8" standalone="yes"?>
<Relationships xmlns="http://schemas.openxmlformats.org/package/2006/relationships"><Relationship Id="rId4" Type="http://schemas.openxmlformats.org/officeDocument/2006/relationships/notesSlide" Target="../notesSlides/notesSlide36.xml"/><Relationship Id="rId3" Type="http://schemas.openxmlformats.org/officeDocument/2006/relationships/slideLayout" Target="../slideLayouts/slideLayout2.xml"/><Relationship Id="rId2" Type="http://schemas.openxmlformats.org/officeDocument/2006/relationships/image" Target="../media/image91.jpeg"/><Relationship Id="rId1" Type="http://schemas.openxmlformats.org/officeDocument/2006/relationships/image" Target="../media/image90.jpeg"/></Relationships>
</file>

<file path=ppt/slides/_rels/slide37.xml.rels><?xml version="1.0" encoding="UTF-8" standalone="yes"?>
<Relationships xmlns="http://schemas.openxmlformats.org/package/2006/relationships"><Relationship Id="rId7" Type="http://schemas.openxmlformats.org/officeDocument/2006/relationships/notesSlide" Target="../notesSlides/notesSlide37.xml"/><Relationship Id="rId6" Type="http://schemas.openxmlformats.org/officeDocument/2006/relationships/slideLayout" Target="../slideLayouts/slideLayout2.xml"/><Relationship Id="rId5" Type="http://schemas.openxmlformats.org/officeDocument/2006/relationships/image" Target="../media/image96.jpeg"/><Relationship Id="rId4" Type="http://schemas.openxmlformats.org/officeDocument/2006/relationships/image" Target="../media/image95.jpeg"/><Relationship Id="rId3" Type="http://schemas.openxmlformats.org/officeDocument/2006/relationships/image" Target="../media/image94.jpeg"/><Relationship Id="rId2" Type="http://schemas.openxmlformats.org/officeDocument/2006/relationships/image" Target="../media/image93.jpeg"/><Relationship Id="rId1" Type="http://schemas.openxmlformats.org/officeDocument/2006/relationships/image" Target="../media/image92.jpeg"/></Relationships>
</file>

<file path=ppt/slides/_rels/slide38.xml.rels><?xml version="1.0" encoding="UTF-8" standalone="yes"?>
<Relationships xmlns="http://schemas.openxmlformats.org/package/2006/relationships"><Relationship Id="rId8" Type="http://schemas.openxmlformats.org/officeDocument/2006/relationships/notesSlide" Target="../notesSlides/notesSlide38.xml"/><Relationship Id="rId7" Type="http://schemas.openxmlformats.org/officeDocument/2006/relationships/slideLayout" Target="../slideLayouts/slideLayout2.xml"/><Relationship Id="rId6" Type="http://schemas.openxmlformats.org/officeDocument/2006/relationships/image" Target="../media/image102.png"/><Relationship Id="rId5" Type="http://schemas.openxmlformats.org/officeDocument/2006/relationships/image" Target="../media/image101.png"/><Relationship Id="rId4" Type="http://schemas.openxmlformats.org/officeDocument/2006/relationships/image" Target="../media/image100.png"/><Relationship Id="rId3" Type="http://schemas.openxmlformats.org/officeDocument/2006/relationships/image" Target="../media/image99.png"/><Relationship Id="rId2" Type="http://schemas.openxmlformats.org/officeDocument/2006/relationships/image" Target="../media/image98.png"/><Relationship Id="rId1" Type="http://schemas.openxmlformats.org/officeDocument/2006/relationships/image" Target="../media/image97.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xml"/><Relationship Id="rId1" Type="http://schemas.openxmlformats.org/officeDocument/2006/relationships/image" Target="../media/image6.jpeg"/></Relationships>
</file>

<file path=ppt/slides/_rels/slide40.xml.rels><?xml version="1.0" encoding="UTF-8" standalone="yes"?>
<Relationships xmlns="http://schemas.openxmlformats.org/package/2006/relationships"><Relationship Id="rId4" Type="http://schemas.openxmlformats.org/officeDocument/2006/relationships/notesSlide" Target="../notesSlides/notesSlide40.xml"/><Relationship Id="rId3" Type="http://schemas.openxmlformats.org/officeDocument/2006/relationships/slideLayout" Target="../slideLayouts/slideLayout2.xml"/><Relationship Id="rId2" Type="http://schemas.openxmlformats.org/officeDocument/2006/relationships/image" Target="../media/image104.jpeg"/><Relationship Id="rId1" Type="http://schemas.openxmlformats.org/officeDocument/2006/relationships/image" Target="../media/image103.jpe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4.xml"/><Relationship Id="rId1" Type="http://schemas.openxmlformats.org/officeDocument/2006/relationships/image" Target="../media/image105.jpeg"/></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2.xml"/><Relationship Id="rId1" Type="http://schemas.openxmlformats.org/officeDocument/2006/relationships/image" Target="../media/image106.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2.xml"/><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4.xml"/><Relationship Id="rId2" Type="http://schemas.openxmlformats.org/officeDocument/2006/relationships/image" Target="../media/image10.jpeg"/><Relationship Id="rId1" Type="http://schemas.openxmlformats.org/officeDocument/2006/relationships/image" Target="../media/image9.jpe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4.xml"/><Relationship Id="rId2" Type="http://schemas.openxmlformats.org/officeDocument/2006/relationships/image" Target="../media/image12.jpeg"/><Relationship Id="rId1" Type="http://schemas.openxmlformats.org/officeDocument/2006/relationships/image" Target="../media/image11.jpeg"/></Relationships>
</file>

<file path=ppt/slides/_rels/slide8.xml.rels><?xml version="1.0" encoding="UTF-8" standalone="yes"?>
<Relationships xmlns="http://schemas.openxmlformats.org/package/2006/relationships"><Relationship Id="rId8" Type="http://schemas.openxmlformats.org/officeDocument/2006/relationships/notesSlide" Target="../notesSlides/notesSlide8.xml"/><Relationship Id="rId7" Type="http://schemas.openxmlformats.org/officeDocument/2006/relationships/slideLayout" Target="../slideLayouts/slideLayout2.xml"/><Relationship Id="rId6" Type="http://schemas.openxmlformats.org/officeDocument/2006/relationships/image" Target="../media/image17.jpeg"/><Relationship Id="rId5" Type="http://schemas.openxmlformats.org/officeDocument/2006/relationships/image" Target="../media/image16.jpeg"/><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7" Type="http://schemas.openxmlformats.org/officeDocument/2006/relationships/notesSlide" Target="../notesSlides/notesSlide9.xml"/><Relationship Id="rId6" Type="http://schemas.openxmlformats.org/officeDocument/2006/relationships/slideLayout" Target="../slideLayouts/slideLayout4.xml"/><Relationship Id="rId5" Type="http://schemas.openxmlformats.org/officeDocument/2006/relationships/image" Target="../media/image22.jpeg"/><Relationship Id="rId4" Type="http://schemas.openxmlformats.org/officeDocument/2006/relationships/image" Target="../media/image21.jpeg"/><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image" Target="../media/image1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object 4"/>
          <p:cNvPicPr/>
          <p:nvPr/>
        </p:nvPicPr>
        <p:blipFill>
          <a:blip r:embed="rId1" cstate="print"/>
          <a:stretch>
            <a:fillRect/>
          </a:stretch>
        </p:blipFill>
        <p:spPr>
          <a:xfrm>
            <a:off x="0" y="5189220"/>
            <a:ext cx="9144000" cy="1668780"/>
          </a:xfrm>
          <a:prstGeom prst="rect">
            <a:avLst/>
          </a:prstGeom>
        </p:spPr>
      </p:pic>
      <p:sp>
        <p:nvSpPr>
          <p:cNvPr id="5" name="object 5"/>
          <p:cNvSpPr txBox="1">
            <a:spLocks noGrp="1"/>
          </p:cNvSpPr>
          <p:nvPr>
            <p:ph type="body" idx="1"/>
          </p:nvPr>
        </p:nvSpPr>
        <p:spPr>
          <a:xfrm>
            <a:off x="239585" y="1304033"/>
            <a:ext cx="8664828" cy="1702020"/>
          </a:xfrm>
          <a:prstGeom prst="rect">
            <a:avLst/>
          </a:prstGeom>
        </p:spPr>
        <p:txBody>
          <a:bodyPr vert="horz" wrap="square" lIns="0" tIns="59959" rIns="0" bIns="0" rtlCol="0">
            <a:spAutoFit/>
          </a:bodyPr>
          <a:lstStyle/>
          <a:p>
            <a:pPr algn="ctr">
              <a:lnSpc>
                <a:spcPts val="6385"/>
              </a:lnSpc>
              <a:spcBef>
                <a:spcPts val="105"/>
              </a:spcBef>
            </a:pPr>
            <a:r>
              <a:rPr sz="5600" spc="25" dirty="0">
                <a:solidFill>
                  <a:srgbClr val="0095FF"/>
                </a:solidFill>
              </a:rPr>
              <a:t>脑影像智能计</a:t>
            </a:r>
            <a:r>
              <a:rPr sz="5600" spc="5" dirty="0">
                <a:solidFill>
                  <a:srgbClr val="0095FF"/>
                </a:solidFill>
              </a:rPr>
              <a:t>算</a:t>
            </a:r>
            <a:endParaRPr sz="5600" dirty="0"/>
          </a:p>
          <a:p>
            <a:pPr algn="ctr">
              <a:lnSpc>
                <a:spcPts val="6385"/>
              </a:lnSpc>
            </a:pPr>
            <a:r>
              <a:rPr sz="5600" spc="25" dirty="0" err="1">
                <a:solidFill>
                  <a:srgbClr val="0095FF"/>
                </a:solidFill>
              </a:rPr>
              <a:t>及其</a:t>
            </a:r>
            <a:r>
              <a:rPr lang="zh-CN" altLang="en-US" sz="5600" spc="25" dirty="0">
                <a:solidFill>
                  <a:srgbClr val="0095FF"/>
                </a:solidFill>
              </a:rPr>
              <a:t>若干</a:t>
            </a:r>
            <a:r>
              <a:rPr sz="5600" spc="25" dirty="0" err="1">
                <a:solidFill>
                  <a:srgbClr val="0095FF"/>
                </a:solidFill>
              </a:rPr>
              <a:t>应用研究进</a:t>
            </a:r>
            <a:r>
              <a:rPr sz="5600" spc="5" dirty="0" err="1">
                <a:solidFill>
                  <a:srgbClr val="0095FF"/>
                </a:solidFill>
              </a:rPr>
              <a:t>展</a:t>
            </a:r>
            <a:endParaRPr sz="5600" dirty="0"/>
          </a:p>
        </p:txBody>
      </p:sp>
      <p:sp>
        <p:nvSpPr>
          <p:cNvPr id="6" name="object 6"/>
          <p:cNvSpPr txBox="1"/>
          <p:nvPr/>
        </p:nvSpPr>
        <p:spPr>
          <a:xfrm>
            <a:off x="790575" y="3716667"/>
            <a:ext cx="7538720" cy="1230630"/>
          </a:xfrm>
          <a:prstGeom prst="rect">
            <a:avLst/>
          </a:prstGeom>
        </p:spPr>
        <p:txBody>
          <a:bodyPr vert="horz" wrap="square" lIns="0" tIns="13335" rIns="0" bIns="0" rtlCol="0">
            <a:spAutoFit/>
          </a:bodyPr>
          <a:lstStyle/>
          <a:p>
            <a:pPr algn="ctr">
              <a:lnSpc>
                <a:spcPct val="100000"/>
              </a:lnSpc>
              <a:spcBef>
                <a:spcPts val="105"/>
              </a:spcBef>
            </a:pPr>
            <a:r>
              <a:rPr lang="zh-CN" altLang="en-US" sz="3200" spc="15" dirty="0">
                <a:solidFill>
                  <a:srgbClr val="FFFA00"/>
                </a:solidFill>
                <a:latin typeface="宋体" panose="02010600030101010101" pitchFamily="2" charset="-122"/>
                <a:cs typeface="宋体" panose="02010600030101010101" pitchFamily="2" charset="-122"/>
              </a:rPr>
              <a:t>方桂安，刘梦莎，罗秋琳</a:t>
            </a:r>
            <a:endParaRPr sz="3200" dirty="0">
              <a:latin typeface="宋体" panose="02010600030101010101" pitchFamily="2" charset="-122"/>
              <a:cs typeface="宋体" panose="02010600030101010101" pitchFamily="2" charset="-122"/>
            </a:endParaRPr>
          </a:p>
          <a:p>
            <a:pPr algn="ctr">
              <a:lnSpc>
                <a:spcPct val="100000"/>
              </a:lnSpc>
              <a:spcBef>
                <a:spcPts val="2760"/>
              </a:spcBef>
            </a:pPr>
            <a:r>
              <a:rPr lang="zh-CN" altLang="en-US" sz="2400" dirty="0">
                <a:solidFill>
                  <a:srgbClr val="FFFFFF"/>
                </a:solidFill>
                <a:latin typeface="宋体" panose="02010600030101010101" pitchFamily="2" charset="-122"/>
                <a:ea typeface="宋体" panose="02010600030101010101" pitchFamily="2" charset="-122"/>
                <a:cs typeface="宋体" panose="02010600030101010101" pitchFamily="2" charset="-122"/>
              </a:rPr>
              <a:t>中山</a:t>
            </a:r>
            <a:r>
              <a:rPr sz="2400" dirty="0" err="1">
                <a:solidFill>
                  <a:srgbClr val="FFFFFF"/>
                </a:solidFill>
                <a:latin typeface="宋体" panose="02010600030101010101" pitchFamily="2" charset="-122"/>
                <a:ea typeface="宋体" panose="02010600030101010101" pitchFamily="2" charset="-122"/>
                <a:cs typeface="宋体" panose="02010600030101010101" pitchFamily="2" charset="-122"/>
              </a:rPr>
              <a:t>大学</a:t>
            </a:r>
            <a:r>
              <a:rPr sz="2400" dirty="0">
                <a:solidFill>
                  <a:srgbClr val="FFFFFF"/>
                </a:solidFill>
                <a:latin typeface="宋体" panose="02010600030101010101" pitchFamily="2" charset="-122"/>
                <a:ea typeface="宋体" panose="02010600030101010101" pitchFamily="2" charset="-122"/>
                <a:cs typeface="宋体" panose="02010600030101010101" pitchFamily="2" charset="-122"/>
              </a:rPr>
              <a:t> </a:t>
            </a:r>
            <a:r>
              <a:rPr lang="zh-CN" altLang="en-US" sz="2400" dirty="0">
                <a:solidFill>
                  <a:srgbClr val="FFFFFF"/>
                </a:solidFill>
                <a:latin typeface="宋体" panose="02010600030101010101" pitchFamily="2" charset="-122"/>
                <a:ea typeface="宋体" panose="02010600030101010101" pitchFamily="2" charset="-122"/>
                <a:cs typeface="宋体" panose="02010600030101010101" pitchFamily="2" charset="-122"/>
              </a:rPr>
              <a:t>智能科学与技术</a:t>
            </a:r>
            <a:r>
              <a:rPr lang="zh-CN" altLang="en-US" sz="2400" b="1" dirty="0">
                <a:solidFill>
                  <a:srgbClr val="FFFFFF"/>
                </a:solidFill>
                <a:latin typeface="宋体" panose="02010600030101010101" pitchFamily="2" charset="-122"/>
                <a:ea typeface="宋体" panose="02010600030101010101" pitchFamily="2" charset="-122"/>
                <a:cs typeface="Arial" panose="020B0604020202020204"/>
              </a:rPr>
              <a:t> </a:t>
            </a:r>
            <a:r>
              <a:rPr lang="zh-CN" altLang="en-US" sz="2400" dirty="0">
                <a:solidFill>
                  <a:srgbClr val="FFFFFF"/>
                </a:solidFill>
                <a:latin typeface="宋体" panose="02010600030101010101" pitchFamily="2" charset="-122"/>
                <a:ea typeface="宋体" panose="02010600030101010101" pitchFamily="2" charset="-122"/>
                <a:cs typeface="宋体" panose="02010600030101010101" pitchFamily="2" charset="-122"/>
              </a:rPr>
              <a:t>智能工程</a:t>
            </a:r>
            <a:r>
              <a:rPr sz="2400" dirty="0" err="1">
                <a:solidFill>
                  <a:srgbClr val="FFFFFF"/>
                </a:solidFill>
                <a:latin typeface="宋体" panose="02010600030101010101" pitchFamily="2" charset="-122"/>
                <a:ea typeface="宋体" panose="02010600030101010101" pitchFamily="2" charset="-122"/>
                <a:cs typeface="宋体" panose="02010600030101010101" pitchFamily="2" charset="-122"/>
              </a:rPr>
              <a:t>学院</a:t>
            </a:r>
            <a:endParaRPr sz="2400" dirty="0">
              <a:latin typeface="宋体" panose="02010600030101010101" pitchFamily="2" charset="-122"/>
              <a:ea typeface="宋体" panose="02010600030101010101" pitchFamily="2" charset="-122"/>
              <a:cs typeface="宋体" panose="02010600030101010101" pitchFamily="2" charset="-122"/>
            </a:endParaRPr>
          </a:p>
        </p:txBody>
      </p:sp>
      <p:pic>
        <p:nvPicPr>
          <p:cNvPr id="10" name="图片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9753" y="114667"/>
            <a:ext cx="961644" cy="96164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84096" y="591337"/>
            <a:ext cx="6375400" cy="634365"/>
          </a:xfrm>
          <a:prstGeom prst="rect">
            <a:avLst/>
          </a:prstGeom>
        </p:spPr>
        <p:txBody>
          <a:bodyPr vert="horz" wrap="square" lIns="0" tIns="12065" rIns="0" bIns="0" rtlCol="0">
            <a:spAutoFit/>
          </a:bodyPr>
          <a:lstStyle/>
          <a:p>
            <a:pPr marL="12700">
              <a:lnSpc>
                <a:spcPct val="100000"/>
              </a:lnSpc>
              <a:spcBef>
                <a:spcPts val="95"/>
              </a:spcBef>
            </a:pPr>
            <a:r>
              <a:rPr spc="-5" dirty="0"/>
              <a:t>Normal</a:t>
            </a:r>
            <a:r>
              <a:rPr spc="-15" dirty="0"/>
              <a:t> </a:t>
            </a:r>
            <a:r>
              <a:rPr spc="-5" dirty="0"/>
              <a:t>Brain</a:t>
            </a:r>
            <a:r>
              <a:rPr spc="-15" dirty="0"/>
              <a:t> </a:t>
            </a:r>
            <a:r>
              <a:rPr spc="-5" dirty="0"/>
              <a:t>vs.</a:t>
            </a:r>
            <a:r>
              <a:rPr spc="-15" dirty="0"/>
              <a:t> </a:t>
            </a:r>
            <a:r>
              <a:rPr spc="-5" dirty="0"/>
              <a:t>AD</a:t>
            </a:r>
            <a:r>
              <a:rPr spc="-15" dirty="0"/>
              <a:t> </a:t>
            </a:r>
            <a:r>
              <a:rPr spc="-5" dirty="0"/>
              <a:t>Brain</a:t>
            </a:r>
            <a:endParaRPr spc="-5" dirty="0"/>
          </a:p>
        </p:txBody>
      </p:sp>
      <p:pic>
        <p:nvPicPr>
          <p:cNvPr id="3" name="object 3"/>
          <p:cNvPicPr/>
          <p:nvPr/>
        </p:nvPicPr>
        <p:blipFill>
          <a:blip r:embed="rId1" cstate="print"/>
          <a:stretch>
            <a:fillRect/>
          </a:stretch>
        </p:blipFill>
        <p:spPr>
          <a:xfrm>
            <a:off x="251459" y="1915667"/>
            <a:ext cx="4253484" cy="3191255"/>
          </a:xfrm>
          <a:prstGeom prst="rect">
            <a:avLst/>
          </a:prstGeom>
        </p:spPr>
      </p:pic>
      <p:pic>
        <p:nvPicPr>
          <p:cNvPr id="4" name="object 4"/>
          <p:cNvPicPr/>
          <p:nvPr/>
        </p:nvPicPr>
        <p:blipFill>
          <a:blip r:embed="rId2" cstate="print"/>
          <a:stretch>
            <a:fillRect/>
          </a:stretch>
        </p:blipFill>
        <p:spPr>
          <a:xfrm>
            <a:off x="4681728" y="1915667"/>
            <a:ext cx="4253483" cy="319125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27096" y="364083"/>
            <a:ext cx="4089400" cy="634365"/>
          </a:xfrm>
          <a:prstGeom prst="rect">
            <a:avLst/>
          </a:prstGeom>
        </p:spPr>
        <p:txBody>
          <a:bodyPr vert="horz" wrap="square" lIns="0" tIns="12065" rIns="0" bIns="0" rtlCol="0">
            <a:spAutoFit/>
          </a:bodyPr>
          <a:lstStyle/>
          <a:p>
            <a:pPr marL="12700">
              <a:lnSpc>
                <a:spcPct val="100000"/>
              </a:lnSpc>
              <a:spcBef>
                <a:spcPts val="95"/>
              </a:spcBef>
            </a:pPr>
            <a:r>
              <a:rPr spc="-5" dirty="0"/>
              <a:t>AD</a:t>
            </a:r>
            <a:r>
              <a:rPr spc="-65" dirty="0"/>
              <a:t> </a:t>
            </a:r>
            <a:r>
              <a:rPr spc="-5" dirty="0"/>
              <a:t>Self-Portrait</a:t>
            </a:r>
            <a:endParaRPr spc="-5" dirty="0"/>
          </a:p>
        </p:txBody>
      </p:sp>
      <p:pic>
        <p:nvPicPr>
          <p:cNvPr id="3" name="object 3"/>
          <p:cNvPicPr/>
          <p:nvPr/>
        </p:nvPicPr>
        <p:blipFill>
          <a:blip r:embed="rId1" cstate="print"/>
          <a:stretch>
            <a:fillRect/>
          </a:stretch>
        </p:blipFill>
        <p:spPr>
          <a:xfrm>
            <a:off x="288036" y="1316736"/>
            <a:ext cx="1854708" cy="2161032"/>
          </a:xfrm>
          <a:prstGeom prst="rect">
            <a:avLst/>
          </a:prstGeom>
        </p:spPr>
      </p:pic>
      <p:grpSp>
        <p:nvGrpSpPr>
          <p:cNvPr id="4" name="object 4"/>
          <p:cNvGrpSpPr/>
          <p:nvPr/>
        </p:nvGrpSpPr>
        <p:grpSpPr>
          <a:xfrm>
            <a:off x="2290572" y="1316736"/>
            <a:ext cx="3129280" cy="2161540"/>
            <a:chOff x="2290572" y="1316736"/>
            <a:chExt cx="3129280" cy="2161540"/>
          </a:xfrm>
        </p:grpSpPr>
        <p:pic>
          <p:nvPicPr>
            <p:cNvPr id="5" name="object 5"/>
            <p:cNvPicPr/>
            <p:nvPr/>
          </p:nvPicPr>
          <p:blipFill>
            <a:blip r:embed="rId2" cstate="print"/>
            <a:stretch>
              <a:fillRect/>
            </a:stretch>
          </p:blipFill>
          <p:spPr>
            <a:xfrm>
              <a:off x="2290572" y="1316736"/>
              <a:ext cx="1581912" cy="2161032"/>
            </a:xfrm>
            <a:prstGeom prst="rect">
              <a:avLst/>
            </a:prstGeom>
          </p:spPr>
        </p:pic>
        <p:pic>
          <p:nvPicPr>
            <p:cNvPr id="6" name="object 6"/>
            <p:cNvPicPr/>
            <p:nvPr/>
          </p:nvPicPr>
          <p:blipFill>
            <a:blip r:embed="rId3" cstate="print"/>
            <a:stretch>
              <a:fillRect/>
            </a:stretch>
          </p:blipFill>
          <p:spPr>
            <a:xfrm>
              <a:off x="3910583" y="1316736"/>
              <a:ext cx="1508760" cy="2161032"/>
            </a:xfrm>
            <a:prstGeom prst="rect">
              <a:avLst/>
            </a:prstGeom>
          </p:spPr>
        </p:pic>
      </p:grpSp>
      <p:sp>
        <p:nvSpPr>
          <p:cNvPr id="7" name="object 7"/>
          <p:cNvSpPr txBox="1"/>
          <p:nvPr/>
        </p:nvSpPr>
        <p:spPr>
          <a:xfrm>
            <a:off x="58102" y="3496284"/>
            <a:ext cx="2331085" cy="331470"/>
          </a:xfrm>
          <a:prstGeom prst="rect">
            <a:avLst/>
          </a:prstGeom>
        </p:spPr>
        <p:txBody>
          <a:bodyPr vert="horz" wrap="square" lIns="0" tIns="13335" rIns="0" bIns="0" rtlCol="0">
            <a:spAutoFit/>
          </a:bodyPr>
          <a:lstStyle/>
          <a:p>
            <a:pPr marL="12700">
              <a:lnSpc>
                <a:spcPct val="100000"/>
              </a:lnSpc>
              <a:spcBef>
                <a:spcPts val="105"/>
              </a:spcBef>
              <a:tabLst>
                <a:tab pos="1550035" algn="l"/>
              </a:tabLst>
            </a:pPr>
            <a:r>
              <a:rPr sz="2000" b="1" spc="200" dirty="0">
                <a:solidFill>
                  <a:srgbClr val="FFFF00"/>
                </a:solidFill>
                <a:latin typeface="Yu Gothic UI" panose="020B0500000000000000" charset="-128"/>
                <a:cs typeface="Yu Gothic UI" panose="020B0500000000000000" charset="-128"/>
              </a:rPr>
              <a:t>1</a:t>
            </a:r>
            <a:r>
              <a:rPr sz="2000" b="1" spc="-110" dirty="0">
                <a:solidFill>
                  <a:srgbClr val="FFFF00"/>
                </a:solidFill>
                <a:latin typeface="Yu Gothic UI" panose="020B0500000000000000" charset="-128"/>
                <a:cs typeface="Yu Gothic UI" panose="020B0500000000000000" charset="-128"/>
              </a:rPr>
              <a:t>96</a:t>
            </a:r>
            <a:r>
              <a:rPr sz="2000" b="1" spc="-65" dirty="0">
                <a:solidFill>
                  <a:srgbClr val="FFFF00"/>
                </a:solidFill>
                <a:latin typeface="Yu Gothic UI" panose="020B0500000000000000" charset="-128"/>
                <a:cs typeface="Yu Gothic UI" panose="020B0500000000000000" charset="-128"/>
              </a:rPr>
              <a:t>7</a:t>
            </a:r>
            <a:r>
              <a:rPr sz="2000" b="1" spc="10" dirty="0">
                <a:solidFill>
                  <a:srgbClr val="FFFF00"/>
                </a:solidFill>
                <a:latin typeface="Yu Gothic UI" panose="020B0500000000000000" charset="-128"/>
                <a:cs typeface="Yu Gothic UI" panose="020B0500000000000000" charset="-128"/>
              </a:rPr>
              <a:t>（</a:t>
            </a:r>
            <a:r>
              <a:rPr sz="2000" b="1" spc="-30" dirty="0">
                <a:solidFill>
                  <a:srgbClr val="FFFF00"/>
                </a:solidFill>
                <a:latin typeface="Yu Gothic UI" panose="020B0500000000000000" charset="-128"/>
                <a:cs typeface="Yu Gothic UI" panose="020B0500000000000000" charset="-128"/>
              </a:rPr>
              <a:t>E</a:t>
            </a:r>
            <a:r>
              <a:rPr sz="2000" b="1" spc="-40" dirty="0">
                <a:solidFill>
                  <a:srgbClr val="FFFF00"/>
                </a:solidFill>
                <a:latin typeface="Yu Gothic UI" panose="020B0500000000000000" charset="-128"/>
                <a:cs typeface="Yu Gothic UI" panose="020B0500000000000000" charset="-128"/>
              </a:rPr>
              <a:t>a</a:t>
            </a:r>
            <a:r>
              <a:rPr sz="2000" b="1" spc="265" dirty="0">
                <a:solidFill>
                  <a:srgbClr val="FFFF00"/>
                </a:solidFill>
                <a:latin typeface="Yu Gothic UI" panose="020B0500000000000000" charset="-128"/>
                <a:cs typeface="Yu Gothic UI" panose="020B0500000000000000" charset="-128"/>
              </a:rPr>
              <a:t>r</a:t>
            </a:r>
            <a:r>
              <a:rPr sz="2000" b="1" spc="484" dirty="0">
                <a:solidFill>
                  <a:srgbClr val="FFFF00"/>
                </a:solidFill>
                <a:latin typeface="Yu Gothic UI" panose="020B0500000000000000" charset="-128"/>
                <a:cs typeface="Yu Gothic UI" panose="020B0500000000000000" charset="-128"/>
              </a:rPr>
              <a:t>l</a:t>
            </a:r>
            <a:r>
              <a:rPr sz="2000" b="1" spc="-15" dirty="0">
                <a:solidFill>
                  <a:srgbClr val="FFFF00"/>
                </a:solidFill>
                <a:latin typeface="Yu Gothic UI" panose="020B0500000000000000" charset="-128"/>
                <a:cs typeface="Yu Gothic UI" panose="020B0500000000000000" charset="-128"/>
              </a:rPr>
              <a:t>y</a:t>
            </a:r>
            <a:r>
              <a:rPr sz="2000" b="1" dirty="0">
                <a:solidFill>
                  <a:srgbClr val="FFFF00"/>
                </a:solidFill>
                <a:latin typeface="Yu Gothic UI" panose="020B0500000000000000" charset="-128"/>
                <a:cs typeface="Yu Gothic UI" panose="020B0500000000000000" charset="-128"/>
              </a:rPr>
              <a:t>	</a:t>
            </a:r>
            <a:r>
              <a:rPr sz="2000" b="1" spc="-10" dirty="0">
                <a:solidFill>
                  <a:srgbClr val="FFFF00"/>
                </a:solidFill>
                <a:latin typeface="Yu Gothic UI" panose="020B0500000000000000" charset="-128"/>
                <a:cs typeface="Yu Gothic UI" panose="020B0500000000000000" charset="-128"/>
              </a:rPr>
              <a:t>y</a:t>
            </a:r>
            <a:r>
              <a:rPr sz="2000" b="1" spc="-55" dirty="0">
                <a:solidFill>
                  <a:srgbClr val="FFFF00"/>
                </a:solidFill>
                <a:latin typeface="Yu Gothic UI" panose="020B0500000000000000" charset="-128"/>
                <a:cs typeface="Yu Gothic UI" panose="020B0500000000000000" charset="-128"/>
              </a:rPr>
              <a:t>e</a:t>
            </a:r>
            <a:r>
              <a:rPr sz="2000" b="1" spc="-40" dirty="0">
                <a:solidFill>
                  <a:srgbClr val="FFFF00"/>
                </a:solidFill>
                <a:latin typeface="Yu Gothic UI" panose="020B0500000000000000" charset="-128"/>
                <a:cs typeface="Yu Gothic UI" panose="020B0500000000000000" charset="-128"/>
              </a:rPr>
              <a:t>a</a:t>
            </a:r>
            <a:r>
              <a:rPr sz="2000" b="1" spc="265" dirty="0">
                <a:solidFill>
                  <a:srgbClr val="FFFF00"/>
                </a:solidFill>
                <a:latin typeface="Yu Gothic UI" panose="020B0500000000000000" charset="-128"/>
                <a:cs typeface="Yu Gothic UI" panose="020B0500000000000000" charset="-128"/>
              </a:rPr>
              <a:t>r</a:t>
            </a:r>
            <a:r>
              <a:rPr sz="2000" b="1" spc="5" dirty="0">
                <a:solidFill>
                  <a:srgbClr val="FFFF00"/>
                </a:solidFill>
                <a:latin typeface="Yu Gothic UI" panose="020B0500000000000000" charset="-128"/>
                <a:cs typeface="Yu Gothic UI" panose="020B0500000000000000" charset="-128"/>
              </a:rPr>
              <a:t>）</a:t>
            </a:r>
            <a:endParaRPr sz="2000">
              <a:latin typeface="Yu Gothic UI" panose="020B0500000000000000" charset="-128"/>
              <a:cs typeface="Yu Gothic UI" panose="020B0500000000000000" charset="-128"/>
            </a:endParaRPr>
          </a:p>
        </p:txBody>
      </p:sp>
      <p:sp>
        <p:nvSpPr>
          <p:cNvPr id="8" name="object 8"/>
          <p:cNvSpPr txBox="1"/>
          <p:nvPr/>
        </p:nvSpPr>
        <p:spPr>
          <a:xfrm>
            <a:off x="2606039" y="3496284"/>
            <a:ext cx="2818765" cy="331470"/>
          </a:xfrm>
          <a:prstGeom prst="rect">
            <a:avLst/>
          </a:prstGeom>
        </p:spPr>
        <p:txBody>
          <a:bodyPr vert="horz" wrap="square" lIns="0" tIns="13335" rIns="0" bIns="0" rtlCol="0">
            <a:spAutoFit/>
          </a:bodyPr>
          <a:lstStyle/>
          <a:p>
            <a:pPr marL="50800">
              <a:lnSpc>
                <a:spcPct val="100000"/>
              </a:lnSpc>
              <a:spcBef>
                <a:spcPts val="105"/>
              </a:spcBef>
              <a:tabLst>
                <a:tab pos="1242695" algn="l"/>
                <a:tab pos="1884045" algn="l"/>
                <a:tab pos="2268855" algn="l"/>
              </a:tabLst>
            </a:pPr>
            <a:r>
              <a:rPr sz="2000" b="1" spc="-60" dirty="0">
                <a:solidFill>
                  <a:srgbClr val="FFFF00"/>
                </a:solidFill>
                <a:latin typeface="Yu Gothic UI" panose="020B0500000000000000" charset="-128"/>
                <a:cs typeface="Yu Gothic UI" panose="020B0500000000000000" charset="-128"/>
              </a:rPr>
              <a:t>1996（2</a:t>
            </a:r>
            <a:r>
              <a:rPr sz="1950" b="1" spc="-89" baseline="21000" dirty="0">
                <a:solidFill>
                  <a:srgbClr val="FFFF00"/>
                </a:solidFill>
                <a:latin typeface="Yu Gothic UI" panose="020B0500000000000000" charset="-128"/>
                <a:cs typeface="Yu Gothic UI" panose="020B0500000000000000" charset="-128"/>
              </a:rPr>
              <a:t>nd	</a:t>
            </a:r>
            <a:r>
              <a:rPr sz="2000" b="1" spc="40" dirty="0">
                <a:solidFill>
                  <a:srgbClr val="FFFF00"/>
                </a:solidFill>
                <a:latin typeface="Yu Gothic UI" panose="020B0500000000000000" charset="-128"/>
                <a:cs typeface="Yu Gothic UI" panose="020B0500000000000000" charset="-128"/>
              </a:rPr>
              <a:t>year	</a:t>
            </a:r>
            <a:r>
              <a:rPr sz="2000" b="1" spc="60" dirty="0">
                <a:solidFill>
                  <a:srgbClr val="FFFF00"/>
                </a:solidFill>
                <a:latin typeface="Yu Gothic UI" panose="020B0500000000000000" charset="-128"/>
                <a:cs typeface="Yu Gothic UI" panose="020B0500000000000000" charset="-128"/>
              </a:rPr>
              <a:t>of	</a:t>
            </a:r>
            <a:r>
              <a:rPr sz="2000" b="1" spc="-254" dirty="0">
                <a:solidFill>
                  <a:srgbClr val="FFFF00"/>
                </a:solidFill>
                <a:latin typeface="Yu Gothic UI" panose="020B0500000000000000" charset="-128"/>
                <a:cs typeface="Yu Gothic UI" panose="020B0500000000000000" charset="-128"/>
              </a:rPr>
              <a:t>AD）</a:t>
            </a:r>
            <a:endParaRPr sz="2000">
              <a:latin typeface="Yu Gothic UI" panose="020B0500000000000000" charset="-128"/>
              <a:cs typeface="Yu Gothic UI" panose="020B0500000000000000" charset="-128"/>
            </a:endParaRPr>
          </a:p>
        </p:txBody>
      </p:sp>
      <p:pic>
        <p:nvPicPr>
          <p:cNvPr id="9" name="object 9"/>
          <p:cNvPicPr/>
          <p:nvPr/>
        </p:nvPicPr>
        <p:blipFill>
          <a:blip r:embed="rId4" cstate="print"/>
          <a:stretch>
            <a:fillRect/>
          </a:stretch>
        </p:blipFill>
        <p:spPr>
          <a:xfrm>
            <a:off x="5650991" y="1316736"/>
            <a:ext cx="1435608" cy="2161032"/>
          </a:xfrm>
          <a:prstGeom prst="rect">
            <a:avLst/>
          </a:prstGeom>
        </p:spPr>
      </p:pic>
      <p:pic>
        <p:nvPicPr>
          <p:cNvPr id="10" name="object 10"/>
          <p:cNvPicPr/>
          <p:nvPr/>
        </p:nvPicPr>
        <p:blipFill>
          <a:blip r:embed="rId5" cstate="print"/>
          <a:stretch>
            <a:fillRect/>
          </a:stretch>
        </p:blipFill>
        <p:spPr>
          <a:xfrm>
            <a:off x="7164323" y="1316736"/>
            <a:ext cx="1601724" cy="2161032"/>
          </a:xfrm>
          <a:prstGeom prst="rect">
            <a:avLst/>
          </a:prstGeom>
        </p:spPr>
      </p:pic>
      <p:sp>
        <p:nvSpPr>
          <p:cNvPr id="11" name="object 11"/>
          <p:cNvSpPr txBox="1"/>
          <p:nvPr/>
        </p:nvSpPr>
        <p:spPr>
          <a:xfrm>
            <a:off x="5748007" y="3496284"/>
            <a:ext cx="2818765" cy="331470"/>
          </a:xfrm>
          <a:prstGeom prst="rect">
            <a:avLst/>
          </a:prstGeom>
        </p:spPr>
        <p:txBody>
          <a:bodyPr vert="horz" wrap="square" lIns="0" tIns="13335" rIns="0" bIns="0" rtlCol="0">
            <a:spAutoFit/>
          </a:bodyPr>
          <a:lstStyle/>
          <a:p>
            <a:pPr marL="50800">
              <a:lnSpc>
                <a:spcPct val="100000"/>
              </a:lnSpc>
              <a:spcBef>
                <a:spcPts val="105"/>
              </a:spcBef>
              <a:tabLst>
                <a:tab pos="1242695" algn="l"/>
                <a:tab pos="1884045" algn="l"/>
                <a:tab pos="2268855" algn="l"/>
              </a:tabLst>
            </a:pPr>
            <a:r>
              <a:rPr sz="2000" b="1" spc="-20" dirty="0">
                <a:solidFill>
                  <a:srgbClr val="FFFF00"/>
                </a:solidFill>
                <a:latin typeface="Yu Gothic UI" panose="020B0500000000000000" charset="-128"/>
                <a:cs typeface="Yu Gothic UI" panose="020B0500000000000000" charset="-128"/>
              </a:rPr>
              <a:t>1997（3</a:t>
            </a:r>
            <a:r>
              <a:rPr sz="1950" b="1" spc="-30" baseline="21000" dirty="0">
                <a:solidFill>
                  <a:srgbClr val="FFFF00"/>
                </a:solidFill>
                <a:latin typeface="Yu Gothic UI" panose="020B0500000000000000" charset="-128"/>
                <a:cs typeface="Yu Gothic UI" panose="020B0500000000000000" charset="-128"/>
              </a:rPr>
              <a:t>rd	</a:t>
            </a:r>
            <a:r>
              <a:rPr sz="2000" b="1" spc="40" dirty="0">
                <a:solidFill>
                  <a:srgbClr val="FFFF00"/>
                </a:solidFill>
                <a:latin typeface="Yu Gothic UI" panose="020B0500000000000000" charset="-128"/>
                <a:cs typeface="Yu Gothic UI" panose="020B0500000000000000" charset="-128"/>
              </a:rPr>
              <a:t>year	</a:t>
            </a:r>
            <a:r>
              <a:rPr sz="2000" b="1" spc="60" dirty="0">
                <a:solidFill>
                  <a:srgbClr val="FFFF00"/>
                </a:solidFill>
                <a:latin typeface="Yu Gothic UI" panose="020B0500000000000000" charset="-128"/>
                <a:cs typeface="Yu Gothic UI" panose="020B0500000000000000" charset="-128"/>
              </a:rPr>
              <a:t>of	</a:t>
            </a:r>
            <a:r>
              <a:rPr sz="2000" b="1" spc="-254" dirty="0">
                <a:solidFill>
                  <a:srgbClr val="FFFF00"/>
                </a:solidFill>
                <a:latin typeface="Yu Gothic UI" panose="020B0500000000000000" charset="-128"/>
                <a:cs typeface="Yu Gothic UI" panose="020B0500000000000000" charset="-128"/>
              </a:rPr>
              <a:t>AD）</a:t>
            </a:r>
            <a:endParaRPr sz="2000">
              <a:latin typeface="Yu Gothic UI" panose="020B0500000000000000" charset="-128"/>
              <a:cs typeface="Yu Gothic UI" panose="020B0500000000000000" charset="-128"/>
            </a:endParaRPr>
          </a:p>
        </p:txBody>
      </p:sp>
      <p:pic>
        <p:nvPicPr>
          <p:cNvPr id="12" name="object 12"/>
          <p:cNvPicPr/>
          <p:nvPr/>
        </p:nvPicPr>
        <p:blipFill>
          <a:blip r:embed="rId6" cstate="print"/>
          <a:stretch>
            <a:fillRect/>
          </a:stretch>
        </p:blipFill>
        <p:spPr>
          <a:xfrm>
            <a:off x="2339339" y="4125467"/>
            <a:ext cx="1584960" cy="2211324"/>
          </a:xfrm>
          <a:prstGeom prst="rect">
            <a:avLst/>
          </a:prstGeom>
        </p:spPr>
      </p:pic>
      <p:pic>
        <p:nvPicPr>
          <p:cNvPr id="13" name="object 13"/>
          <p:cNvPicPr/>
          <p:nvPr/>
        </p:nvPicPr>
        <p:blipFill>
          <a:blip r:embed="rId7" cstate="print"/>
          <a:stretch>
            <a:fillRect/>
          </a:stretch>
        </p:blipFill>
        <p:spPr>
          <a:xfrm>
            <a:off x="4500371" y="4125467"/>
            <a:ext cx="1487424" cy="2232660"/>
          </a:xfrm>
          <a:prstGeom prst="rect">
            <a:avLst/>
          </a:prstGeom>
        </p:spPr>
      </p:pic>
      <p:pic>
        <p:nvPicPr>
          <p:cNvPr id="14" name="object 14"/>
          <p:cNvPicPr/>
          <p:nvPr/>
        </p:nvPicPr>
        <p:blipFill>
          <a:blip r:embed="rId8" cstate="print"/>
          <a:stretch>
            <a:fillRect/>
          </a:stretch>
        </p:blipFill>
        <p:spPr>
          <a:xfrm>
            <a:off x="6659880" y="4125467"/>
            <a:ext cx="1708403" cy="2232660"/>
          </a:xfrm>
          <a:prstGeom prst="rect">
            <a:avLst/>
          </a:prstGeom>
        </p:spPr>
      </p:pic>
      <p:sp>
        <p:nvSpPr>
          <p:cNvPr id="15" name="object 15"/>
          <p:cNvSpPr txBox="1"/>
          <p:nvPr/>
        </p:nvSpPr>
        <p:spPr>
          <a:xfrm>
            <a:off x="2819717" y="6447447"/>
            <a:ext cx="537845" cy="331470"/>
          </a:xfrm>
          <a:prstGeom prst="rect">
            <a:avLst/>
          </a:prstGeom>
        </p:spPr>
        <p:txBody>
          <a:bodyPr vert="horz" wrap="square" lIns="0" tIns="13335" rIns="0" bIns="0" rtlCol="0">
            <a:spAutoFit/>
          </a:bodyPr>
          <a:lstStyle/>
          <a:p>
            <a:pPr marL="12700">
              <a:lnSpc>
                <a:spcPct val="100000"/>
              </a:lnSpc>
              <a:spcBef>
                <a:spcPts val="105"/>
              </a:spcBef>
            </a:pPr>
            <a:r>
              <a:rPr sz="2000" b="1" spc="200" dirty="0">
                <a:solidFill>
                  <a:srgbClr val="FFFF00"/>
                </a:solidFill>
                <a:latin typeface="Yu Gothic UI" panose="020B0500000000000000" charset="-128"/>
                <a:cs typeface="Yu Gothic UI" panose="020B0500000000000000" charset="-128"/>
              </a:rPr>
              <a:t>1</a:t>
            </a:r>
            <a:r>
              <a:rPr sz="2000" b="1" spc="-110" dirty="0">
                <a:solidFill>
                  <a:srgbClr val="FFFF00"/>
                </a:solidFill>
                <a:latin typeface="Yu Gothic UI" panose="020B0500000000000000" charset="-128"/>
                <a:cs typeface="Yu Gothic UI" panose="020B0500000000000000" charset="-128"/>
              </a:rPr>
              <a:t>998</a:t>
            </a:r>
            <a:endParaRPr sz="2000">
              <a:latin typeface="Yu Gothic UI" panose="020B0500000000000000" charset="-128"/>
              <a:cs typeface="Yu Gothic UI" panose="020B0500000000000000" charset="-128"/>
            </a:endParaRPr>
          </a:p>
        </p:txBody>
      </p:sp>
      <p:sp>
        <p:nvSpPr>
          <p:cNvPr id="16" name="object 16"/>
          <p:cNvSpPr txBox="1"/>
          <p:nvPr/>
        </p:nvSpPr>
        <p:spPr>
          <a:xfrm>
            <a:off x="4907279" y="6447447"/>
            <a:ext cx="537845" cy="331470"/>
          </a:xfrm>
          <a:prstGeom prst="rect">
            <a:avLst/>
          </a:prstGeom>
        </p:spPr>
        <p:txBody>
          <a:bodyPr vert="horz" wrap="square" lIns="0" tIns="13335" rIns="0" bIns="0" rtlCol="0">
            <a:spAutoFit/>
          </a:bodyPr>
          <a:lstStyle/>
          <a:p>
            <a:pPr marL="12700">
              <a:lnSpc>
                <a:spcPct val="100000"/>
              </a:lnSpc>
              <a:spcBef>
                <a:spcPts val="105"/>
              </a:spcBef>
            </a:pPr>
            <a:r>
              <a:rPr sz="2000" b="1" spc="200" dirty="0">
                <a:solidFill>
                  <a:srgbClr val="FFFF00"/>
                </a:solidFill>
                <a:latin typeface="Yu Gothic UI" panose="020B0500000000000000" charset="-128"/>
                <a:cs typeface="Yu Gothic UI" panose="020B0500000000000000" charset="-128"/>
              </a:rPr>
              <a:t>1</a:t>
            </a:r>
            <a:r>
              <a:rPr sz="2000" b="1" spc="-110" dirty="0">
                <a:solidFill>
                  <a:srgbClr val="FFFF00"/>
                </a:solidFill>
                <a:latin typeface="Yu Gothic UI" panose="020B0500000000000000" charset="-128"/>
                <a:cs typeface="Yu Gothic UI" panose="020B0500000000000000" charset="-128"/>
              </a:rPr>
              <a:t>99</a:t>
            </a:r>
            <a:r>
              <a:rPr sz="2000" b="1" spc="-114" dirty="0">
                <a:solidFill>
                  <a:srgbClr val="FFFF00"/>
                </a:solidFill>
                <a:latin typeface="Yu Gothic UI" panose="020B0500000000000000" charset="-128"/>
                <a:cs typeface="Yu Gothic UI" panose="020B0500000000000000" charset="-128"/>
              </a:rPr>
              <a:t>9</a:t>
            </a:r>
            <a:endParaRPr sz="2000">
              <a:latin typeface="Yu Gothic UI" panose="020B0500000000000000" charset="-128"/>
              <a:cs typeface="Yu Gothic UI" panose="020B0500000000000000" charset="-128"/>
            </a:endParaRPr>
          </a:p>
        </p:txBody>
      </p:sp>
      <p:sp>
        <p:nvSpPr>
          <p:cNvPr id="17" name="object 17"/>
          <p:cNvSpPr txBox="1"/>
          <p:nvPr/>
        </p:nvSpPr>
        <p:spPr>
          <a:xfrm>
            <a:off x="7139305" y="6447447"/>
            <a:ext cx="537845" cy="331470"/>
          </a:xfrm>
          <a:prstGeom prst="rect">
            <a:avLst/>
          </a:prstGeom>
        </p:spPr>
        <p:txBody>
          <a:bodyPr vert="horz" wrap="square" lIns="0" tIns="13335" rIns="0" bIns="0" rtlCol="0">
            <a:spAutoFit/>
          </a:bodyPr>
          <a:lstStyle/>
          <a:p>
            <a:pPr marL="12700">
              <a:lnSpc>
                <a:spcPct val="100000"/>
              </a:lnSpc>
              <a:spcBef>
                <a:spcPts val="105"/>
              </a:spcBef>
            </a:pPr>
            <a:r>
              <a:rPr sz="2000" b="1" spc="-105" dirty="0">
                <a:solidFill>
                  <a:srgbClr val="FFFF00"/>
                </a:solidFill>
                <a:latin typeface="Yu Gothic UI" panose="020B0500000000000000" charset="-128"/>
                <a:cs typeface="Yu Gothic UI" panose="020B0500000000000000" charset="-128"/>
              </a:rPr>
              <a:t>200</a:t>
            </a:r>
            <a:r>
              <a:rPr sz="2000" b="1" spc="-110" dirty="0">
                <a:solidFill>
                  <a:srgbClr val="FFFF00"/>
                </a:solidFill>
                <a:latin typeface="Yu Gothic UI" panose="020B0500000000000000" charset="-128"/>
                <a:cs typeface="Yu Gothic UI" panose="020B0500000000000000" charset="-128"/>
              </a:rPr>
              <a:t>0</a:t>
            </a:r>
            <a:endParaRPr sz="2000">
              <a:latin typeface="Yu Gothic UI" panose="020B0500000000000000" charset="-128"/>
              <a:cs typeface="Yu Gothic UI" panose="020B0500000000000000" charset="-128"/>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46096" y="591337"/>
            <a:ext cx="4851400" cy="634365"/>
          </a:xfrm>
          <a:prstGeom prst="rect">
            <a:avLst/>
          </a:prstGeom>
        </p:spPr>
        <p:txBody>
          <a:bodyPr vert="horz" wrap="square" lIns="0" tIns="12065" rIns="0" bIns="0" rtlCol="0">
            <a:spAutoFit/>
          </a:bodyPr>
          <a:lstStyle/>
          <a:p>
            <a:pPr marL="12700">
              <a:lnSpc>
                <a:spcPct val="100000"/>
              </a:lnSpc>
              <a:spcBef>
                <a:spcPts val="95"/>
              </a:spcBef>
            </a:pPr>
            <a:r>
              <a:rPr spc="-5" dirty="0"/>
              <a:t>Normal</a:t>
            </a:r>
            <a:r>
              <a:rPr spc="-35" dirty="0"/>
              <a:t> </a:t>
            </a:r>
            <a:r>
              <a:rPr spc="-5" dirty="0"/>
              <a:t>or</a:t>
            </a:r>
            <a:r>
              <a:rPr spc="-30" dirty="0"/>
              <a:t> </a:t>
            </a:r>
            <a:r>
              <a:rPr spc="-5" dirty="0"/>
              <a:t>diseased?</a:t>
            </a:r>
            <a:endParaRPr spc="-5" dirty="0"/>
          </a:p>
        </p:txBody>
      </p:sp>
      <p:pic>
        <p:nvPicPr>
          <p:cNvPr id="3" name="object 3"/>
          <p:cNvPicPr/>
          <p:nvPr/>
        </p:nvPicPr>
        <p:blipFill>
          <a:blip r:embed="rId1" cstate="print"/>
          <a:stretch>
            <a:fillRect/>
          </a:stretch>
        </p:blipFill>
        <p:spPr>
          <a:xfrm>
            <a:off x="467868" y="1376172"/>
            <a:ext cx="8136635" cy="4788408"/>
          </a:xfrm>
          <a:prstGeom prst="rect">
            <a:avLst/>
          </a:prstGeom>
        </p:spPr>
      </p:pic>
      <p:sp>
        <p:nvSpPr>
          <p:cNvPr id="4" name="object 4"/>
          <p:cNvSpPr txBox="1"/>
          <p:nvPr/>
        </p:nvSpPr>
        <p:spPr>
          <a:xfrm>
            <a:off x="5259476" y="6400888"/>
            <a:ext cx="3336925" cy="268605"/>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FFFF00"/>
                </a:solidFill>
                <a:latin typeface="Calibri" panose="020F0502020204030204"/>
                <a:cs typeface="Calibri" panose="020F0502020204030204"/>
              </a:rPr>
              <a:t>S.</a:t>
            </a:r>
            <a:r>
              <a:rPr sz="1600" b="1" spc="-10"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Crutch,et</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al.,</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Lancet</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Neurology, 2012</a:t>
            </a:r>
            <a:endParaRPr sz="1600">
              <a:latin typeface="Calibri" panose="020F0502020204030204"/>
              <a:cs typeface="Calibri" panose="020F0502020204030204"/>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46096" y="591337"/>
            <a:ext cx="4851400" cy="634365"/>
          </a:xfrm>
          <a:prstGeom prst="rect">
            <a:avLst/>
          </a:prstGeom>
        </p:spPr>
        <p:txBody>
          <a:bodyPr vert="horz" wrap="square" lIns="0" tIns="12065" rIns="0" bIns="0" rtlCol="0">
            <a:spAutoFit/>
          </a:bodyPr>
          <a:lstStyle/>
          <a:p>
            <a:pPr marL="12700">
              <a:lnSpc>
                <a:spcPct val="100000"/>
              </a:lnSpc>
              <a:spcBef>
                <a:spcPts val="95"/>
              </a:spcBef>
            </a:pPr>
            <a:r>
              <a:rPr spc="-5" dirty="0"/>
              <a:t>Normal</a:t>
            </a:r>
            <a:r>
              <a:rPr spc="-35" dirty="0"/>
              <a:t> </a:t>
            </a:r>
            <a:r>
              <a:rPr spc="-5" dirty="0"/>
              <a:t>or</a:t>
            </a:r>
            <a:r>
              <a:rPr spc="-30" dirty="0"/>
              <a:t> </a:t>
            </a:r>
            <a:r>
              <a:rPr spc="-5" dirty="0"/>
              <a:t>diseased?</a:t>
            </a:r>
            <a:endParaRPr spc="-5" dirty="0"/>
          </a:p>
        </p:txBody>
      </p:sp>
      <p:pic>
        <p:nvPicPr>
          <p:cNvPr id="3" name="object 3"/>
          <p:cNvPicPr/>
          <p:nvPr/>
        </p:nvPicPr>
        <p:blipFill>
          <a:blip r:embed="rId1" cstate="print"/>
          <a:stretch>
            <a:fillRect/>
          </a:stretch>
        </p:blipFill>
        <p:spPr>
          <a:xfrm>
            <a:off x="467868" y="1379219"/>
            <a:ext cx="8142732" cy="4844986"/>
          </a:xfrm>
          <a:prstGeom prst="rect">
            <a:avLst/>
          </a:prstGeom>
        </p:spPr>
      </p:pic>
      <p:sp>
        <p:nvSpPr>
          <p:cNvPr id="4" name="object 4"/>
          <p:cNvSpPr txBox="1"/>
          <p:nvPr/>
        </p:nvSpPr>
        <p:spPr>
          <a:xfrm>
            <a:off x="5259476" y="6400888"/>
            <a:ext cx="3336925" cy="268605"/>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FFFF00"/>
                </a:solidFill>
                <a:latin typeface="Calibri" panose="020F0502020204030204"/>
                <a:cs typeface="Calibri" panose="020F0502020204030204"/>
              </a:rPr>
              <a:t>S.</a:t>
            </a:r>
            <a:r>
              <a:rPr sz="1600" b="1" spc="-10"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Crutch,et</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al.,</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Lancet</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Neurology, 2012</a:t>
            </a:r>
            <a:endParaRPr sz="1600">
              <a:latin typeface="Calibri" panose="020F0502020204030204"/>
              <a:cs typeface="Calibri" panose="020F0502020204030204"/>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908096" y="591337"/>
            <a:ext cx="3327400" cy="634365"/>
          </a:xfrm>
          <a:prstGeom prst="rect">
            <a:avLst/>
          </a:prstGeom>
        </p:spPr>
        <p:txBody>
          <a:bodyPr vert="horz" wrap="square" lIns="0" tIns="12065" rIns="0" bIns="0" rtlCol="0">
            <a:spAutoFit/>
          </a:bodyPr>
          <a:lstStyle/>
          <a:p>
            <a:pPr marL="12700">
              <a:lnSpc>
                <a:spcPct val="100000"/>
              </a:lnSpc>
              <a:spcBef>
                <a:spcPts val="95"/>
              </a:spcBef>
            </a:pPr>
            <a:r>
              <a:rPr spc="-5" dirty="0"/>
              <a:t>AD</a:t>
            </a:r>
            <a:r>
              <a:rPr spc="-70" dirty="0"/>
              <a:t> </a:t>
            </a:r>
            <a:r>
              <a:rPr spc="-5" dirty="0"/>
              <a:t>Biomarkers</a:t>
            </a:r>
            <a:endParaRPr spc="-5" dirty="0"/>
          </a:p>
        </p:txBody>
      </p:sp>
      <p:pic>
        <p:nvPicPr>
          <p:cNvPr id="3" name="object 3"/>
          <p:cNvPicPr/>
          <p:nvPr/>
        </p:nvPicPr>
        <p:blipFill>
          <a:blip r:embed="rId1" cstate="print"/>
          <a:stretch>
            <a:fillRect/>
          </a:stretch>
        </p:blipFill>
        <p:spPr>
          <a:xfrm>
            <a:off x="374904" y="1432560"/>
            <a:ext cx="8339328" cy="500786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73096" y="591337"/>
            <a:ext cx="4597400" cy="634365"/>
          </a:xfrm>
          <a:prstGeom prst="rect">
            <a:avLst/>
          </a:prstGeom>
        </p:spPr>
        <p:txBody>
          <a:bodyPr vert="horz" wrap="square" lIns="0" tIns="12065" rIns="0" bIns="0" rtlCol="0">
            <a:spAutoFit/>
          </a:bodyPr>
          <a:lstStyle/>
          <a:p>
            <a:pPr marL="12700">
              <a:lnSpc>
                <a:spcPct val="100000"/>
              </a:lnSpc>
              <a:spcBef>
                <a:spcPts val="95"/>
              </a:spcBef>
            </a:pPr>
            <a:r>
              <a:rPr spc="-114" dirty="0"/>
              <a:t>Brain Connectomics</a:t>
            </a:r>
            <a:endParaRPr spc="-114" dirty="0"/>
          </a:p>
        </p:txBody>
      </p:sp>
      <p:pic>
        <p:nvPicPr>
          <p:cNvPr id="3" name="object 3"/>
          <p:cNvPicPr/>
          <p:nvPr/>
        </p:nvPicPr>
        <p:blipFill>
          <a:blip r:embed="rId1" cstate="print"/>
          <a:stretch>
            <a:fillRect/>
          </a:stretch>
        </p:blipFill>
        <p:spPr>
          <a:xfrm>
            <a:off x="503110" y="1793024"/>
            <a:ext cx="187960" cy="188595"/>
          </a:xfrm>
          <a:prstGeom prst="rect">
            <a:avLst/>
          </a:prstGeom>
        </p:spPr>
      </p:pic>
      <p:sp>
        <p:nvSpPr>
          <p:cNvPr id="4" name="object 4"/>
          <p:cNvSpPr txBox="1"/>
          <p:nvPr/>
        </p:nvSpPr>
        <p:spPr>
          <a:xfrm>
            <a:off x="810069" y="1659688"/>
            <a:ext cx="7823200" cy="784189"/>
          </a:xfrm>
          <a:prstGeom prst="rect">
            <a:avLst/>
          </a:prstGeom>
        </p:spPr>
        <p:txBody>
          <a:bodyPr vert="horz" wrap="square" lIns="0" tIns="40005" rIns="0" bIns="0" rtlCol="0">
            <a:spAutoFit/>
          </a:bodyPr>
          <a:lstStyle/>
          <a:p>
            <a:pPr marL="12700" marR="5080">
              <a:lnSpc>
                <a:spcPts val="2880"/>
              </a:lnSpc>
              <a:spcBef>
                <a:spcPts val="315"/>
              </a:spcBef>
            </a:pPr>
            <a:r>
              <a:rPr sz="2500" dirty="0">
                <a:solidFill>
                  <a:srgbClr val="00A1FF"/>
                </a:solidFill>
                <a:latin typeface="宋体" panose="02010600030101010101" pitchFamily="2" charset="-122"/>
                <a:cs typeface="宋体" panose="02010600030101010101" pitchFamily="2" charset="-122"/>
              </a:rPr>
              <a:t>Studies the interaction of brain functional                            regions at systems level</a:t>
            </a:r>
            <a:endParaRPr sz="2500" dirty="0">
              <a:latin typeface="宋体" panose="02010600030101010101" pitchFamily="2" charset="-122"/>
              <a:cs typeface="宋体" panose="02010600030101010101" pitchFamily="2" charset="-122"/>
            </a:endParaRPr>
          </a:p>
        </p:txBody>
      </p:sp>
      <p:pic>
        <p:nvPicPr>
          <p:cNvPr id="5" name="object 5"/>
          <p:cNvPicPr/>
          <p:nvPr/>
        </p:nvPicPr>
        <p:blipFill>
          <a:blip r:embed="rId2" cstate="print"/>
          <a:stretch>
            <a:fillRect/>
          </a:stretch>
        </p:blipFill>
        <p:spPr>
          <a:xfrm>
            <a:off x="734568" y="2651760"/>
            <a:ext cx="3759707" cy="2116836"/>
          </a:xfrm>
          <a:prstGeom prst="rect">
            <a:avLst/>
          </a:prstGeom>
        </p:spPr>
      </p:pic>
      <p:pic>
        <p:nvPicPr>
          <p:cNvPr id="6" name="object 6"/>
          <p:cNvPicPr/>
          <p:nvPr/>
        </p:nvPicPr>
        <p:blipFill>
          <a:blip r:embed="rId3" cstate="print"/>
          <a:stretch>
            <a:fillRect/>
          </a:stretch>
        </p:blipFill>
        <p:spPr>
          <a:xfrm>
            <a:off x="4623815" y="2651760"/>
            <a:ext cx="3764280" cy="2116836"/>
          </a:xfrm>
          <a:prstGeom prst="rect">
            <a:avLst/>
          </a:prstGeom>
        </p:spPr>
      </p:pic>
      <p:pic>
        <p:nvPicPr>
          <p:cNvPr id="7" name="object 7"/>
          <p:cNvPicPr/>
          <p:nvPr/>
        </p:nvPicPr>
        <p:blipFill>
          <a:blip r:embed="rId1" cstate="print"/>
          <a:stretch>
            <a:fillRect/>
          </a:stretch>
        </p:blipFill>
        <p:spPr>
          <a:xfrm>
            <a:off x="655510" y="5354053"/>
            <a:ext cx="187960" cy="188594"/>
          </a:xfrm>
          <a:prstGeom prst="rect">
            <a:avLst/>
          </a:prstGeom>
        </p:spPr>
      </p:pic>
      <p:sp>
        <p:nvSpPr>
          <p:cNvPr id="8" name="object 8"/>
          <p:cNvSpPr txBox="1"/>
          <p:nvPr/>
        </p:nvSpPr>
        <p:spPr>
          <a:xfrm>
            <a:off x="962469" y="5220717"/>
            <a:ext cx="7823200" cy="784189"/>
          </a:xfrm>
          <a:prstGeom prst="rect">
            <a:avLst/>
          </a:prstGeom>
        </p:spPr>
        <p:txBody>
          <a:bodyPr vert="horz" wrap="square" lIns="0" tIns="40005" rIns="0" bIns="0" rtlCol="0">
            <a:spAutoFit/>
          </a:bodyPr>
          <a:lstStyle/>
          <a:p>
            <a:pPr marL="12700" marR="5080">
              <a:lnSpc>
                <a:spcPts val="2880"/>
              </a:lnSpc>
              <a:spcBef>
                <a:spcPts val="315"/>
              </a:spcBef>
            </a:pPr>
            <a:r>
              <a:rPr sz="2500" dirty="0">
                <a:solidFill>
                  <a:srgbClr val="00A1FF"/>
                </a:solidFill>
                <a:latin typeface="宋体" panose="02010600030101010101" pitchFamily="2" charset="-122"/>
                <a:cs typeface="宋体" panose="02010600030101010101" pitchFamily="2" charset="-122"/>
              </a:rPr>
              <a:t>Mapping the human brain is one of the great                           scientific challenges of the 21st century</a:t>
            </a:r>
            <a:endParaRPr sz="2500" dirty="0">
              <a:latin typeface="宋体" panose="02010600030101010101" pitchFamily="2" charset="-122"/>
              <a:cs typeface="宋体" panose="02010600030101010101" pitchFamily="2" charset="-122"/>
            </a:endParaRPr>
          </a:p>
        </p:txBody>
      </p:sp>
      <p:sp>
        <p:nvSpPr>
          <p:cNvPr id="9" name="object 9"/>
          <p:cNvSpPr txBox="1"/>
          <p:nvPr/>
        </p:nvSpPr>
        <p:spPr>
          <a:xfrm>
            <a:off x="5259476" y="6400888"/>
            <a:ext cx="2908300" cy="268605"/>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FFFF00"/>
                </a:solidFill>
                <a:latin typeface="Calibri" panose="020F0502020204030204"/>
                <a:cs typeface="Calibri" panose="020F0502020204030204"/>
              </a:rPr>
              <a:t>Petra E.</a:t>
            </a:r>
            <a:r>
              <a:rPr sz="1600" b="1" spc="-10"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Vértes,</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et al.,</a:t>
            </a:r>
            <a:r>
              <a:rPr sz="1600" b="1" spc="355"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PNAS,</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2012</a:t>
            </a:r>
            <a:endParaRPr sz="1600">
              <a:latin typeface="Calibri" panose="020F0502020204030204"/>
              <a:cs typeface="Calibri" panose="020F0502020204030204"/>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146096" y="591337"/>
            <a:ext cx="4851400" cy="634365"/>
          </a:xfrm>
          <a:prstGeom prst="rect">
            <a:avLst/>
          </a:prstGeom>
        </p:spPr>
        <p:txBody>
          <a:bodyPr vert="horz" wrap="square" lIns="0" tIns="12065" rIns="0" bIns="0" rtlCol="0">
            <a:spAutoFit/>
          </a:bodyPr>
          <a:lstStyle/>
          <a:p>
            <a:pPr marL="12700">
              <a:lnSpc>
                <a:spcPct val="100000"/>
              </a:lnSpc>
              <a:spcBef>
                <a:spcPts val="95"/>
              </a:spcBef>
            </a:pPr>
            <a:r>
              <a:rPr sz="4000" spc="-160" dirty="0">
                <a:solidFill>
                  <a:srgbClr val="60D736"/>
                </a:solidFill>
                <a:latin typeface="宋体" panose="02010600030101010101" pitchFamily="2" charset="-122"/>
                <a:cs typeface="宋体" panose="02010600030101010101" pitchFamily="2" charset="-122"/>
              </a:rPr>
              <a:t> Connectivity</a:t>
            </a:r>
            <a:r>
              <a:rPr sz="4000" spc="-40" dirty="0">
                <a:solidFill>
                  <a:srgbClr val="60D736"/>
                </a:solidFill>
                <a:latin typeface="宋体" panose="02010600030101010101" pitchFamily="2" charset="-122"/>
                <a:cs typeface="宋体" panose="02010600030101010101" pitchFamily="2" charset="-122"/>
              </a:rPr>
              <a:t> </a:t>
            </a:r>
            <a:r>
              <a:rPr sz="4000" spc="-5" dirty="0">
                <a:solidFill>
                  <a:srgbClr val="60D736"/>
                </a:solidFill>
                <a:latin typeface="宋体" panose="02010600030101010101" pitchFamily="2" charset="-122"/>
                <a:cs typeface="宋体" panose="02010600030101010101" pitchFamily="2" charset="-122"/>
              </a:rPr>
              <a:t>Types</a:t>
            </a:r>
            <a:endParaRPr sz="4000">
              <a:latin typeface="宋体" panose="02010600030101010101" pitchFamily="2" charset="-122"/>
              <a:cs typeface="宋体" panose="02010600030101010101" pitchFamily="2" charset="-122"/>
            </a:endParaRPr>
          </a:p>
        </p:txBody>
      </p:sp>
      <p:sp>
        <p:nvSpPr>
          <p:cNvPr id="3" name="object 3"/>
          <p:cNvSpPr txBox="1"/>
          <p:nvPr/>
        </p:nvSpPr>
        <p:spPr>
          <a:xfrm>
            <a:off x="1109602" y="1747561"/>
            <a:ext cx="7804150" cy="280670"/>
          </a:xfrm>
          <a:prstGeom prst="rect">
            <a:avLst/>
          </a:prstGeom>
        </p:spPr>
        <p:txBody>
          <a:bodyPr vert="horz" wrap="square" lIns="0" tIns="15875" rIns="0" bIns="0" rtlCol="0">
            <a:spAutoFit/>
          </a:bodyPr>
          <a:lstStyle/>
          <a:p>
            <a:pPr marL="12700">
              <a:lnSpc>
                <a:spcPct val="100000"/>
              </a:lnSpc>
              <a:spcBef>
                <a:spcPts val="125"/>
              </a:spcBef>
            </a:pPr>
            <a:r>
              <a:rPr sz="1650" dirty="0">
                <a:solidFill>
                  <a:srgbClr val="00A1FF"/>
                </a:solidFill>
                <a:latin typeface="宋体" panose="02010600030101010101" pitchFamily="2" charset="-122"/>
                <a:cs typeface="宋体" panose="02010600030101010101" pitchFamily="2" charset="-122"/>
              </a:rPr>
              <a:t>structural connectivity   functional  connectivity effective connectivity</a:t>
            </a:r>
            <a:endParaRPr sz="1650" dirty="0">
              <a:latin typeface="宋体" panose="02010600030101010101" pitchFamily="2" charset="-122"/>
              <a:cs typeface="宋体" panose="02010600030101010101" pitchFamily="2" charset="-122"/>
            </a:endParaRPr>
          </a:p>
        </p:txBody>
      </p:sp>
      <p:sp>
        <p:nvSpPr>
          <p:cNvPr id="4" name="object 4"/>
          <p:cNvSpPr txBox="1"/>
          <p:nvPr/>
        </p:nvSpPr>
        <p:spPr>
          <a:xfrm>
            <a:off x="6155131" y="6400888"/>
            <a:ext cx="2108835" cy="268605"/>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FFFF00"/>
                </a:solidFill>
                <a:latin typeface="Calibri" panose="020F0502020204030204"/>
                <a:cs typeface="Calibri" panose="020F0502020204030204"/>
              </a:rPr>
              <a:t>Honey</a:t>
            </a:r>
            <a:r>
              <a:rPr sz="1600" b="1" spc="-15"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et</a:t>
            </a:r>
            <a:r>
              <a:rPr sz="1600" b="1" spc="-10"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al.,</a:t>
            </a:r>
            <a:r>
              <a:rPr sz="1600" b="1" spc="-15"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PNAS,</a:t>
            </a:r>
            <a:r>
              <a:rPr sz="1600" b="1" spc="-10"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2007</a:t>
            </a:r>
            <a:endParaRPr sz="1600">
              <a:latin typeface="Calibri" panose="020F0502020204030204"/>
              <a:cs typeface="Calibri" panose="020F0502020204030204"/>
            </a:endParaRPr>
          </a:p>
        </p:txBody>
      </p:sp>
      <p:pic>
        <p:nvPicPr>
          <p:cNvPr id="5" name="object 5"/>
          <p:cNvPicPr/>
          <p:nvPr/>
        </p:nvPicPr>
        <p:blipFill>
          <a:blip r:embed="rId1" cstate="print"/>
          <a:stretch>
            <a:fillRect/>
          </a:stretch>
        </p:blipFill>
        <p:spPr>
          <a:xfrm>
            <a:off x="1016508" y="2157983"/>
            <a:ext cx="7289292" cy="4026408"/>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76096" y="283844"/>
            <a:ext cx="7391400" cy="634365"/>
          </a:xfrm>
          <a:prstGeom prst="rect">
            <a:avLst/>
          </a:prstGeom>
        </p:spPr>
        <p:txBody>
          <a:bodyPr vert="horz" wrap="square" lIns="0" tIns="12065" rIns="0" bIns="0" rtlCol="0">
            <a:spAutoFit/>
          </a:bodyPr>
          <a:lstStyle/>
          <a:p>
            <a:pPr marL="12700">
              <a:lnSpc>
                <a:spcPct val="100000"/>
              </a:lnSpc>
              <a:spcBef>
                <a:spcPts val="95"/>
              </a:spcBef>
            </a:pPr>
            <a:r>
              <a:rPr spc="-150" dirty="0"/>
              <a:t> Network-based</a:t>
            </a:r>
            <a:r>
              <a:rPr spc="-5" dirty="0"/>
              <a:t> Classification</a:t>
            </a:r>
            <a:endParaRPr spc="-5" dirty="0"/>
          </a:p>
        </p:txBody>
      </p:sp>
      <p:grpSp>
        <p:nvGrpSpPr>
          <p:cNvPr id="3" name="object 3"/>
          <p:cNvGrpSpPr/>
          <p:nvPr/>
        </p:nvGrpSpPr>
        <p:grpSpPr>
          <a:xfrm>
            <a:off x="1124203" y="1222616"/>
            <a:ext cx="6876415" cy="5473065"/>
            <a:chOff x="1124203" y="1222616"/>
            <a:chExt cx="6876415" cy="5473065"/>
          </a:xfrm>
        </p:grpSpPr>
        <p:pic>
          <p:nvPicPr>
            <p:cNvPr id="4" name="object 4"/>
            <p:cNvPicPr/>
            <p:nvPr/>
          </p:nvPicPr>
          <p:blipFill>
            <a:blip r:embed="rId1" cstate="print"/>
            <a:stretch>
              <a:fillRect/>
            </a:stretch>
          </p:blipFill>
          <p:spPr>
            <a:xfrm>
              <a:off x="5357164" y="4135564"/>
              <a:ext cx="2643403" cy="2560078"/>
            </a:xfrm>
            <a:prstGeom prst="rect">
              <a:avLst/>
            </a:prstGeom>
          </p:spPr>
        </p:pic>
        <p:pic>
          <p:nvPicPr>
            <p:cNvPr id="5" name="object 5"/>
            <p:cNvPicPr/>
            <p:nvPr/>
          </p:nvPicPr>
          <p:blipFill>
            <a:blip r:embed="rId2" cstate="print"/>
            <a:stretch>
              <a:fillRect/>
            </a:stretch>
          </p:blipFill>
          <p:spPr>
            <a:xfrm>
              <a:off x="1145438" y="4135564"/>
              <a:ext cx="2643403" cy="2560078"/>
            </a:xfrm>
            <a:prstGeom prst="rect">
              <a:avLst/>
            </a:prstGeom>
          </p:spPr>
        </p:pic>
        <p:pic>
          <p:nvPicPr>
            <p:cNvPr id="6" name="object 6"/>
            <p:cNvPicPr/>
            <p:nvPr/>
          </p:nvPicPr>
          <p:blipFill>
            <a:blip r:embed="rId3" cstate="print"/>
            <a:stretch>
              <a:fillRect/>
            </a:stretch>
          </p:blipFill>
          <p:spPr>
            <a:xfrm>
              <a:off x="5304383" y="1222616"/>
              <a:ext cx="2643403" cy="2560078"/>
            </a:xfrm>
            <a:prstGeom prst="rect">
              <a:avLst/>
            </a:prstGeom>
          </p:spPr>
        </p:pic>
        <p:pic>
          <p:nvPicPr>
            <p:cNvPr id="7" name="object 7"/>
            <p:cNvPicPr/>
            <p:nvPr/>
          </p:nvPicPr>
          <p:blipFill>
            <a:blip r:embed="rId4" cstate="print"/>
            <a:stretch>
              <a:fillRect/>
            </a:stretch>
          </p:blipFill>
          <p:spPr>
            <a:xfrm>
              <a:off x="1124203" y="1222616"/>
              <a:ext cx="2643403" cy="2560078"/>
            </a:xfrm>
            <a:prstGeom prst="rect">
              <a:avLst/>
            </a:prstGeom>
          </p:spPr>
        </p:pic>
        <p:pic>
          <p:nvPicPr>
            <p:cNvPr id="8" name="object 8"/>
            <p:cNvPicPr/>
            <p:nvPr/>
          </p:nvPicPr>
          <p:blipFill>
            <a:blip r:embed="rId5" cstate="print"/>
            <a:stretch>
              <a:fillRect/>
            </a:stretch>
          </p:blipFill>
          <p:spPr>
            <a:xfrm>
              <a:off x="1950719" y="1331975"/>
              <a:ext cx="832104" cy="944879"/>
            </a:xfrm>
            <a:prstGeom prst="rect">
              <a:avLst/>
            </a:prstGeom>
          </p:spPr>
        </p:pic>
        <p:pic>
          <p:nvPicPr>
            <p:cNvPr id="9" name="object 9"/>
            <p:cNvPicPr/>
            <p:nvPr/>
          </p:nvPicPr>
          <p:blipFill>
            <a:blip r:embed="rId5" cstate="print"/>
            <a:stretch>
              <a:fillRect/>
            </a:stretch>
          </p:blipFill>
          <p:spPr>
            <a:xfrm>
              <a:off x="2261615" y="1632203"/>
              <a:ext cx="832104" cy="944879"/>
            </a:xfrm>
            <a:prstGeom prst="rect">
              <a:avLst/>
            </a:prstGeom>
          </p:spPr>
        </p:pic>
        <p:pic>
          <p:nvPicPr>
            <p:cNvPr id="10" name="object 10"/>
            <p:cNvPicPr/>
            <p:nvPr/>
          </p:nvPicPr>
          <p:blipFill>
            <a:blip r:embed="rId5" cstate="print"/>
            <a:stretch>
              <a:fillRect/>
            </a:stretch>
          </p:blipFill>
          <p:spPr>
            <a:xfrm>
              <a:off x="1708403" y="1764791"/>
              <a:ext cx="832104" cy="944879"/>
            </a:xfrm>
            <a:prstGeom prst="rect">
              <a:avLst/>
            </a:prstGeom>
          </p:spPr>
        </p:pic>
        <p:pic>
          <p:nvPicPr>
            <p:cNvPr id="11" name="object 11"/>
            <p:cNvPicPr/>
            <p:nvPr/>
          </p:nvPicPr>
          <p:blipFill>
            <a:blip r:embed="rId5" cstate="print"/>
            <a:stretch>
              <a:fillRect/>
            </a:stretch>
          </p:blipFill>
          <p:spPr>
            <a:xfrm>
              <a:off x="2097023" y="2104643"/>
              <a:ext cx="832103" cy="944879"/>
            </a:xfrm>
            <a:prstGeom prst="rect">
              <a:avLst/>
            </a:prstGeom>
          </p:spPr>
        </p:pic>
      </p:grpSp>
      <p:sp>
        <p:nvSpPr>
          <p:cNvPr id="12" name="object 12"/>
          <p:cNvSpPr txBox="1"/>
          <p:nvPr/>
        </p:nvSpPr>
        <p:spPr>
          <a:xfrm>
            <a:off x="1527606" y="3172421"/>
            <a:ext cx="1979930" cy="331470"/>
          </a:xfrm>
          <a:prstGeom prst="rect">
            <a:avLst/>
          </a:prstGeom>
        </p:spPr>
        <p:txBody>
          <a:bodyPr vert="horz" wrap="square" lIns="0" tIns="13335" rIns="0" bIns="0" rtlCol="0">
            <a:spAutoFit/>
          </a:bodyPr>
          <a:lstStyle/>
          <a:p>
            <a:pPr marL="12700">
              <a:lnSpc>
                <a:spcPct val="100000"/>
              </a:lnSpc>
              <a:spcBef>
                <a:spcPts val="105"/>
              </a:spcBef>
            </a:pPr>
            <a:r>
              <a:rPr sz="2000" spc="-5" dirty="0">
                <a:solidFill>
                  <a:srgbClr val="4F271C"/>
                </a:solidFill>
                <a:latin typeface="Times New Roman" panose="02020603050405020304"/>
                <a:cs typeface="Times New Roman" panose="02020603050405020304"/>
              </a:rPr>
              <a:t>Neuroimaging</a:t>
            </a:r>
            <a:r>
              <a:rPr sz="2000" spc="-35" dirty="0">
                <a:solidFill>
                  <a:srgbClr val="4F271C"/>
                </a:solidFill>
                <a:latin typeface="Times New Roman" panose="02020603050405020304"/>
                <a:cs typeface="Times New Roman" panose="02020603050405020304"/>
              </a:rPr>
              <a:t> </a:t>
            </a:r>
            <a:r>
              <a:rPr sz="2000" spc="-5" dirty="0">
                <a:solidFill>
                  <a:srgbClr val="4F271C"/>
                </a:solidFill>
                <a:latin typeface="Times New Roman" panose="02020603050405020304"/>
                <a:cs typeface="Times New Roman" panose="02020603050405020304"/>
              </a:rPr>
              <a:t>data</a:t>
            </a:r>
            <a:endParaRPr sz="2000" dirty="0">
              <a:latin typeface="Times New Roman" panose="02020603050405020304"/>
              <a:cs typeface="Times New Roman" panose="02020603050405020304"/>
            </a:endParaRPr>
          </a:p>
        </p:txBody>
      </p:sp>
      <p:sp>
        <p:nvSpPr>
          <p:cNvPr id="13" name="object 13"/>
          <p:cNvSpPr txBox="1"/>
          <p:nvPr/>
        </p:nvSpPr>
        <p:spPr>
          <a:xfrm>
            <a:off x="5512549" y="3230194"/>
            <a:ext cx="2333625" cy="331470"/>
          </a:xfrm>
          <a:prstGeom prst="rect">
            <a:avLst/>
          </a:prstGeom>
        </p:spPr>
        <p:txBody>
          <a:bodyPr vert="horz" wrap="square" lIns="0" tIns="13335" rIns="0" bIns="0" rtlCol="0">
            <a:spAutoFit/>
          </a:bodyPr>
          <a:lstStyle/>
          <a:p>
            <a:pPr marL="12700">
              <a:lnSpc>
                <a:spcPct val="100000"/>
              </a:lnSpc>
              <a:spcBef>
                <a:spcPts val="105"/>
              </a:spcBef>
            </a:pPr>
            <a:r>
              <a:rPr sz="2000" spc="-5" dirty="0">
                <a:solidFill>
                  <a:srgbClr val="4F271C"/>
                </a:solidFill>
                <a:latin typeface="Times New Roman" panose="02020603050405020304"/>
                <a:cs typeface="Times New Roman" panose="02020603050405020304"/>
              </a:rPr>
              <a:t>Networks</a:t>
            </a:r>
            <a:r>
              <a:rPr sz="2000" spc="-30" dirty="0">
                <a:solidFill>
                  <a:srgbClr val="4F271C"/>
                </a:solidFill>
                <a:latin typeface="Times New Roman" panose="02020603050405020304"/>
                <a:cs typeface="Times New Roman" panose="02020603050405020304"/>
              </a:rPr>
              <a:t> </a:t>
            </a:r>
            <a:r>
              <a:rPr sz="2000" spc="-5" dirty="0">
                <a:solidFill>
                  <a:srgbClr val="4F271C"/>
                </a:solidFill>
                <a:latin typeface="Times New Roman" panose="02020603050405020304"/>
                <a:cs typeface="Times New Roman" panose="02020603050405020304"/>
              </a:rPr>
              <a:t>construction</a:t>
            </a:r>
            <a:endParaRPr sz="2000" dirty="0">
              <a:latin typeface="Times New Roman" panose="02020603050405020304"/>
              <a:cs typeface="Times New Roman" panose="02020603050405020304"/>
            </a:endParaRPr>
          </a:p>
        </p:txBody>
      </p:sp>
      <p:grpSp>
        <p:nvGrpSpPr>
          <p:cNvPr id="14" name="object 14"/>
          <p:cNvGrpSpPr/>
          <p:nvPr/>
        </p:nvGrpSpPr>
        <p:grpSpPr>
          <a:xfrm>
            <a:off x="5477255" y="1331975"/>
            <a:ext cx="2334895" cy="4625340"/>
            <a:chOff x="5477255" y="1331975"/>
            <a:chExt cx="2334895" cy="4625340"/>
          </a:xfrm>
        </p:grpSpPr>
        <p:pic>
          <p:nvPicPr>
            <p:cNvPr id="15" name="object 15"/>
            <p:cNvPicPr/>
            <p:nvPr/>
          </p:nvPicPr>
          <p:blipFill>
            <a:blip r:embed="rId6" cstate="print"/>
            <a:stretch>
              <a:fillRect/>
            </a:stretch>
          </p:blipFill>
          <p:spPr>
            <a:xfrm>
              <a:off x="5788901" y="4387913"/>
              <a:ext cx="320979" cy="1551533"/>
            </a:xfrm>
            <a:prstGeom prst="rect">
              <a:avLst/>
            </a:prstGeom>
          </p:spPr>
        </p:pic>
        <p:sp>
          <p:nvSpPr>
            <p:cNvPr id="16" name="object 16"/>
            <p:cNvSpPr/>
            <p:nvPr/>
          </p:nvSpPr>
          <p:spPr>
            <a:xfrm>
              <a:off x="5788901" y="5939447"/>
              <a:ext cx="321310" cy="0"/>
            </a:xfrm>
            <a:custGeom>
              <a:avLst/>
              <a:gdLst/>
              <a:ahLst/>
              <a:cxnLst/>
              <a:rect l="l" t="t" r="r" b="b"/>
              <a:pathLst>
                <a:path w="321310">
                  <a:moveTo>
                    <a:pt x="0" y="0"/>
                  </a:moveTo>
                  <a:lnTo>
                    <a:pt x="320979" y="0"/>
                  </a:lnTo>
                </a:path>
              </a:pathLst>
            </a:custGeom>
            <a:ln w="3175">
              <a:solidFill>
                <a:srgbClr val="000000"/>
              </a:solidFill>
            </a:ln>
          </p:spPr>
          <p:txBody>
            <a:bodyPr wrap="square" lIns="0" tIns="0" rIns="0" bIns="0" rtlCol="0"/>
            <a:lstStyle/>
            <a:p/>
          </p:txBody>
        </p:sp>
        <p:sp>
          <p:nvSpPr>
            <p:cNvPr id="17" name="object 17"/>
            <p:cNvSpPr/>
            <p:nvPr/>
          </p:nvSpPr>
          <p:spPr>
            <a:xfrm>
              <a:off x="6107620" y="5937923"/>
              <a:ext cx="5080" cy="3175"/>
            </a:xfrm>
            <a:custGeom>
              <a:avLst/>
              <a:gdLst/>
              <a:ahLst/>
              <a:cxnLst/>
              <a:rect l="l" t="t" r="r" b="b"/>
              <a:pathLst>
                <a:path w="5079" h="3175">
                  <a:moveTo>
                    <a:pt x="4521" y="3035"/>
                  </a:moveTo>
                  <a:lnTo>
                    <a:pt x="0" y="3035"/>
                  </a:lnTo>
                  <a:lnTo>
                    <a:pt x="0" y="0"/>
                  </a:lnTo>
                  <a:lnTo>
                    <a:pt x="4521" y="0"/>
                  </a:lnTo>
                  <a:lnTo>
                    <a:pt x="4521" y="3035"/>
                  </a:lnTo>
                  <a:close/>
                </a:path>
              </a:pathLst>
            </a:custGeom>
            <a:solidFill>
              <a:srgbClr val="000000"/>
            </a:solidFill>
          </p:spPr>
          <p:txBody>
            <a:bodyPr wrap="square" lIns="0" tIns="0" rIns="0" bIns="0" rtlCol="0"/>
            <a:lstStyle/>
            <a:p/>
          </p:txBody>
        </p:sp>
        <p:sp>
          <p:nvSpPr>
            <p:cNvPr id="18" name="object 18"/>
            <p:cNvSpPr/>
            <p:nvPr/>
          </p:nvSpPr>
          <p:spPr>
            <a:xfrm>
              <a:off x="5788901" y="4387913"/>
              <a:ext cx="321310" cy="0"/>
            </a:xfrm>
            <a:custGeom>
              <a:avLst/>
              <a:gdLst/>
              <a:ahLst/>
              <a:cxnLst/>
              <a:rect l="l" t="t" r="r" b="b"/>
              <a:pathLst>
                <a:path w="321310">
                  <a:moveTo>
                    <a:pt x="0" y="0"/>
                  </a:moveTo>
                  <a:lnTo>
                    <a:pt x="320979" y="0"/>
                  </a:lnTo>
                </a:path>
              </a:pathLst>
            </a:custGeom>
            <a:ln w="3175">
              <a:solidFill>
                <a:srgbClr val="000000"/>
              </a:solidFill>
            </a:ln>
          </p:spPr>
          <p:txBody>
            <a:bodyPr wrap="square" lIns="0" tIns="0" rIns="0" bIns="0" rtlCol="0"/>
            <a:lstStyle/>
            <a:p/>
          </p:txBody>
        </p:sp>
        <p:sp>
          <p:nvSpPr>
            <p:cNvPr id="19" name="object 19"/>
            <p:cNvSpPr/>
            <p:nvPr/>
          </p:nvSpPr>
          <p:spPr>
            <a:xfrm>
              <a:off x="6107620" y="4386402"/>
              <a:ext cx="5080" cy="3175"/>
            </a:xfrm>
            <a:custGeom>
              <a:avLst/>
              <a:gdLst/>
              <a:ahLst/>
              <a:cxnLst/>
              <a:rect l="l" t="t" r="r" b="b"/>
              <a:pathLst>
                <a:path w="5079" h="3175">
                  <a:moveTo>
                    <a:pt x="4521" y="3035"/>
                  </a:moveTo>
                  <a:lnTo>
                    <a:pt x="0" y="3035"/>
                  </a:lnTo>
                  <a:lnTo>
                    <a:pt x="0" y="0"/>
                  </a:lnTo>
                  <a:lnTo>
                    <a:pt x="4521" y="0"/>
                  </a:lnTo>
                  <a:lnTo>
                    <a:pt x="4521" y="3035"/>
                  </a:lnTo>
                  <a:close/>
                </a:path>
              </a:pathLst>
            </a:custGeom>
            <a:solidFill>
              <a:srgbClr val="000000"/>
            </a:solidFill>
          </p:spPr>
          <p:txBody>
            <a:bodyPr wrap="square" lIns="0" tIns="0" rIns="0" bIns="0" rtlCol="0"/>
            <a:lstStyle/>
            <a:p/>
          </p:txBody>
        </p:sp>
        <p:sp>
          <p:nvSpPr>
            <p:cNvPr id="20" name="object 20"/>
            <p:cNvSpPr/>
            <p:nvPr/>
          </p:nvSpPr>
          <p:spPr>
            <a:xfrm>
              <a:off x="6109881" y="4387913"/>
              <a:ext cx="0" cy="1551940"/>
            </a:xfrm>
            <a:custGeom>
              <a:avLst/>
              <a:gdLst/>
              <a:ahLst/>
              <a:cxnLst/>
              <a:rect l="l" t="t" r="r" b="b"/>
              <a:pathLst>
                <a:path h="1551939">
                  <a:moveTo>
                    <a:pt x="0" y="0"/>
                  </a:moveTo>
                  <a:lnTo>
                    <a:pt x="0" y="1551533"/>
                  </a:lnTo>
                </a:path>
              </a:pathLst>
            </a:custGeom>
            <a:ln w="3175">
              <a:solidFill>
                <a:srgbClr val="000000"/>
              </a:solidFill>
            </a:ln>
          </p:spPr>
          <p:txBody>
            <a:bodyPr wrap="square" lIns="0" tIns="0" rIns="0" bIns="0" rtlCol="0"/>
            <a:lstStyle/>
            <a:p/>
          </p:txBody>
        </p:sp>
        <p:sp>
          <p:nvSpPr>
            <p:cNvPr id="21" name="object 21"/>
            <p:cNvSpPr/>
            <p:nvPr/>
          </p:nvSpPr>
          <p:spPr>
            <a:xfrm>
              <a:off x="6107620" y="5937923"/>
              <a:ext cx="5080" cy="3175"/>
            </a:xfrm>
            <a:custGeom>
              <a:avLst/>
              <a:gdLst/>
              <a:ahLst/>
              <a:cxnLst/>
              <a:rect l="l" t="t" r="r" b="b"/>
              <a:pathLst>
                <a:path w="5079" h="3175">
                  <a:moveTo>
                    <a:pt x="4521" y="3035"/>
                  </a:moveTo>
                  <a:lnTo>
                    <a:pt x="0" y="3035"/>
                  </a:lnTo>
                  <a:lnTo>
                    <a:pt x="0" y="0"/>
                  </a:lnTo>
                  <a:lnTo>
                    <a:pt x="4521" y="0"/>
                  </a:lnTo>
                  <a:lnTo>
                    <a:pt x="4521" y="3035"/>
                  </a:lnTo>
                  <a:close/>
                </a:path>
              </a:pathLst>
            </a:custGeom>
            <a:solidFill>
              <a:srgbClr val="000000"/>
            </a:solidFill>
          </p:spPr>
          <p:txBody>
            <a:bodyPr wrap="square" lIns="0" tIns="0" rIns="0" bIns="0" rtlCol="0"/>
            <a:lstStyle/>
            <a:p/>
          </p:txBody>
        </p:sp>
        <p:sp>
          <p:nvSpPr>
            <p:cNvPr id="22" name="object 22"/>
            <p:cNvSpPr/>
            <p:nvPr/>
          </p:nvSpPr>
          <p:spPr>
            <a:xfrm>
              <a:off x="5788901" y="4387913"/>
              <a:ext cx="0" cy="1551940"/>
            </a:xfrm>
            <a:custGeom>
              <a:avLst/>
              <a:gdLst/>
              <a:ahLst/>
              <a:cxnLst/>
              <a:rect l="l" t="t" r="r" b="b"/>
              <a:pathLst>
                <a:path h="1551939">
                  <a:moveTo>
                    <a:pt x="0" y="0"/>
                  </a:moveTo>
                  <a:lnTo>
                    <a:pt x="0" y="1551533"/>
                  </a:lnTo>
                </a:path>
              </a:pathLst>
            </a:custGeom>
            <a:ln w="3175">
              <a:solidFill>
                <a:srgbClr val="000000"/>
              </a:solidFill>
            </a:ln>
          </p:spPr>
          <p:txBody>
            <a:bodyPr wrap="square" lIns="0" tIns="0" rIns="0" bIns="0" rtlCol="0"/>
            <a:lstStyle/>
            <a:p/>
          </p:txBody>
        </p:sp>
        <p:sp>
          <p:nvSpPr>
            <p:cNvPr id="23" name="object 23"/>
            <p:cNvSpPr/>
            <p:nvPr/>
          </p:nvSpPr>
          <p:spPr>
            <a:xfrm>
              <a:off x="5786640" y="5937923"/>
              <a:ext cx="5080" cy="3175"/>
            </a:xfrm>
            <a:custGeom>
              <a:avLst/>
              <a:gdLst/>
              <a:ahLst/>
              <a:cxnLst/>
              <a:rect l="l" t="t" r="r" b="b"/>
              <a:pathLst>
                <a:path w="5079" h="3175">
                  <a:moveTo>
                    <a:pt x="4521" y="3035"/>
                  </a:moveTo>
                  <a:lnTo>
                    <a:pt x="0" y="3035"/>
                  </a:lnTo>
                  <a:lnTo>
                    <a:pt x="0" y="0"/>
                  </a:lnTo>
                  <a:lnTo>
                    <a:pt x="4521" y="0"/>
                  </a:lnTo>
                  <a:lnTo>
                    <a:pt x="4521" y="3035"/>
                  </a:lnTo>
                  <a:close/>
                </a:path>
              </a:pathLst>
            </a:custGeom>
            <a:solidFill>
              <a:srgbClr val="000000"/>
            </a:solidFill>
          </p:spPr>
          <p:txBody>
            <a:bodyPr wrap="square" lIns="0" tIns="0" rIns="0" bIns="0" rtlCol="0"/>
            <a:lstStyle/>
            <a:p/>
          </p:txBody>
        </p:sp>
        <p:sp>
          <p:nvSpPr>
            <p:cNvPr id="24" name="object 24"/>
            <p:cNvSpPr/>
            <p:nvPr/>
          </p:nvSpPr>
          <p:spPr>
            <a:xfrm>
              <a:off x="5788901" y="5939447"/>
              <a:ext cx="321310" cy="0"/>
            </a:xfrm>
            <a:custGeom>
              <a:avLst/>
              <a:gdLst/>
              <a:ahLst/>
              <a:cxnLst/>
              <a:rect l="l" t="t" r="r" b="b"/>
              <a:pathLst>
                <a:path w="321310">
                  <a:moveTo>
                    <a:pt x="0" y="0"/>
                  </a:moveTo>
                  <a:lnTo>
                    <a:pt x="320979" y="0"/>
                  </a:lnTo>
                </a:path>
              </a:pathLst>
            </a:custGeom>
            <a:ln w="3175">
              <a:solidFill>
                <a:srgbClr val="000000"/>
              </a:solidFill>
            </a:ln>
          </p:spPr>
          <p:txBody>
            <a:bodyPr wrap="square" lIns="0" tIns="0" rIns="0" bIns="0" rtlCol="0"/>
            <a:lstStyle/>
            <a:p/>
          </p:txBody>
        </p:sp>
        <p:sp>
          <p:nvSpPr>
            <p:cNvPr id="25" name="object 25"/>
            <p:cNvSpPr/>
            <p:nvPr/>
          </p:nvSpPr>
          <p:spPr>
            <a:xfrm>
              <a:off x="6107620" y="5937923"/>
              <a:ext cx="5080" cy="3175"/>
            </a:xfrm>
            <a:custGeom>
              <a:avLst/>
              <a:gdLst/>
              <a:ahLst/>
              <a:cxnLst/>
              <a:rect l="l" t="t" r="r" b="b"/>
              <a:pathLst>
                <a:path w="5079" h="3175">
                  <a:moveTo>
                    <a:pt x="4521" y="3035"/>
                  </a:moveTo>
                  <a:lnTo>
                    <a:pt x="0" y="3035"/>
                  </a:lnTo>
                  <a:lnTo>
                    <a:pt x="0" y="0"/>
                  </a:lnTo>
                  <a:lnTo>
                    <a:pt x="4521" y="0"/>
                  </a:lnTo>
                  <a:lnTo>
                    <a:pt x="4521" y="3035"/>
                  </a:lnTo>
                  <a:close/>
                </a:path>
              </a:pathLst>
            </a:custGeom>
            <a:solidFill>
              <a:srgbClr val="000000"/>
            </a:solidFill>
          </p:spPr>
          <p:txBody>
            <a:bodyPr wrap="square" lIns="0" tIns="0" rIns="0" bIns="0" rtlCol="0"/>
            <a:lstStyle/>
            <a:p/>
          </p:txBody>
        </p:sp>
        <p:sp>
          <p:nvSpPr>
            <p:cNvPr id="26" name="object 26"/>
            <p:cNvSpPr/>
            <p:nvPr/>
          </p:nvSpPr>
          <p:spPr>
            <a:xfrm>
              <a:off x="5788901" y="4387913"/>
              <a:ext cx="0" cy="1551940"/>
            </a:xfrm>
            <a:custGeom>
              <a:avLst/>
              <a:gdLst/>
              <a:ahLst/>
              <a:cxnLst/>
              <a:rect l="l" t="t" r="r" b="b"/>
              <a:pathLst>
                <a:path h="1551939">
                  <a:moveTo>
                    <a:pt x="0" y="0"/>
                  </a:moveTo>
                  <a:lnTo>
                    <a:pt x="0" y="1551533"/>
                  </a:lnTo>
                </a:path>
              </a:pathLst>
            </a:custGeom>
            <a:ln w="3175">
              <a:solidFill>
                <a:srgbClr val="000000"/>
              </a:solidFill>
            </a:ln>
          </p:spPr>
          <p:txBody>
            <a:bodyPr wrap="square" lIns="0" tIns="0" rIns="0" bIns="0" rtlCol="0"/>
            <a:lstStyle/>
            <a:p/>
          </p:txBody>
        </p:sp>
        <p:sp>
          <p:nvSpPr>
            <p:cNvPr id="27" name="object 27"/>
            <p:cNvSpPr/>
            <p:nvPr/>
          </p:nvSpPr>
          <p:spPr>
            <a:xfrm>
              <a:off x="5786640" y="5937923"/>
              <a:ext cx="5080" cy="3175"/>
            </a:xfrm>
            <a:custGeom>
              <a:avLst/>
              <a:gdLst/>
              <a:ahLst/>
              <a:cxnLst/>
              <a:rect l="l" t="t" r="r" b="b"/>
              <a:pathLst>
                <a:path w="5079" h="3175">
                  <a:moveTo>
                    <a:pt x="4521" y="3035"/>
                  </a:moveTo>
                  <a:lnTo>
                    <a:pt x="0" y="3035"/>
                  </a:lnTo>
                  <a:lnTo>
                    <a:pt x="0" y="0"/>
                  </a:lnTo>
                  <a:lnTo>
                    <a:pt x="4521" y="0"/>
                  </a:lnTo>
                  <a:lnTo>
                    <a:pt x="4521" y="3035"/>
                  </a:lnTo>
                  <a:close/>
                </a:path>
              </a:pathLst>
            </a:custGeom>
            <a:solidFill>
              <a:srgbClr val="000000"/>
            </a:solidFill>
          </p:spPr>
          <p:txBody>
            <a:bodyPr wrap="square" lIns="0" tIns="0" rIns="0" bIns="0" rtlCol="0"/>
            <a:lstStyle/>
            <a:p/>
          </p:txBody>
        </p:sp>
        <p:sp>
          <p:nvSpPr>
            <p:cNvPr id="28" name="object 28"/>
            <p:cNvSpPr/>
            <p:nvPr/>
          </p:nvSpPr>
          <p:spPr>
            <a:xfrm>
              <a:off x="5788901" y="5939447"/>
              <a:ext cx="321310" cy="0"/>
            </a:xfrm>
            <a:custGeom>
              <a:avLst/>
              <a:gdLst/>
              <a:ahLst/>
              <a:cxnLst/>
              <a:rect l="l" t="t" r="r" b="b"/>
              <a:pathLst>
                <a:path w="321310">
                  <a:moveTo>
                    <a:pt x="0" y="0"/>
                  </a:moveTo>
                  <a:lnTo>
                    <a:pt x="320979" y="0"/>
                  </a:lnTo>
                </a:path>
              </a:pathLst>
            </a:custGeom>
            <a:ln w="3175">
              <a:solidFill>
                <a:srgbClr val="000000"/>
              </a:solidFill>
            </a:ln>
          </p:spPr>
          <p:txBody>
            <a:bodyPr wrap="square" lIns="0" tIns="0" rIns="0" bIns="0" rtlCol="0"/>
            <a:lstStyle/>
            <a:p/>
          </p:txBody>
        </p:sp>
        <p:sp>
          <p:nvSpPr>
            <p:cNvPr id="29" name="object 29"/>
            <p:cNvSpPr/>
            <p:nvPr/>
          </p:nvSpPr>
          <p:spPr>
            <a:xfrm>
              <a:off x="6107620" y="5937923"/>
              <a:ext cx="5080" cy="3175"/>
            </a:xfrm>
            <a:custGeom>
              <a:avLst/>
              <a:gdLst/>
              <a:ahLst/>
              <a:cxnLst/>
              <a:rect l="l" t="t" r="r" b="b"/>
              <a:pathLst>
                <a:path w="5079" h="3175">
                  <a:moveTo>
                    <a:pt x="4521" y="3035"/>
                  </a:moveTo>
                  <a:lnTo>
                    <a:pt x="0" y="3035"/>
                  </a:lnTo>
                  <a:lnTo>
                    <a:pt x="0" y="0"/>
                  </a:lnTo>
                  <a:lnTo>
                    <a:pt x="4521" y="0"/>
                  </a:lnTo>
                  <a:lnTo>
                    <a:pt x="4521" y="3035"/>
                  </a:lnTo>
                  <a:close/>
                </a:path>
              </a:pathLst>
            </a:custGeom>
            <a:solidFill>
              <a:srgbClr val="000000"/>
            </a:solidFill>
          </p:spPr>
          <p:txBody>
            <a:bodyPr wrap="square" lIns="0" tIns="0" rIns="0" bIns="0" rtlCol="0"/>
            <a:lstStyle/>
            <a:p/>
          </p:txBody>
        </p:sp>
        <p:sp>
          <p:nvSpPr>
            <p:cNvPr id="30" name="object 30"/>
            <p:cNvSpPr/>
            <p:nvPr/>
          </p:nvSpPr>
          <p:spPr>
            <a:xfrm>
              <a:off x="5788901" y="4387913"/>
              <a:ext cx="321310" cy="0"/>
            </a:xfrm>
            <a:custGeom>
              <a:avLst/>
              <a:gdLst/>
              <a:ahLst/>
              <a:cxnLst/>
              <a:rect l="l" t="t" r="r" b="b"/>
              <a:pathLst>
                <a:path w="321310">
                  <a:moveTo>
                    <a:pt x="0" y="0"/>
                  </a:moveTo>
                  <a:lnTo>
                    <a:pt x="320979" y="0"/>
                  </a:lnTo>
                </a:path>
              </a:pathLst>
            </a:custGeom>
            <a:ln w="3175">
              <a:solidFill>
                <a:srgbClr val="000000"/>
              </a:solidFill>
            </a:ln>
          </p:spPr>
          <p:txBody>
            <a:bodyPr wrap="square" lIns="0" tIns="0" rIns="0" bIns="0" rtlCol="0"/>
            <a:lstStyle/>
            <a:p/>
          </p:txBody>
        </p:sp>
        <p:sp>
          <p:nvSpPr>
            <p:cNvPr id="31" name="object 31"/>
            <p:cNvSpPr/>
            <p:nvPr/>
          </p:nvSpPr>
          <p:spPr>
            <a:xfrm>
              <a:off x="6107620" y="4386402"/>
              <a:ext cx="5080" cy="3175"/>
            </a:xfrm>
            <a:custGeom>
              <a:avLst/>
              <a:gdLst/>
              <a:ahLst/>
              <a:cxnLst/>
              <a:rect l="l" t="t" r="r" b="b"/>
              <a:pathLst>
                <a:path w="5079" h="3175">
                  <a:moveTo>
                    <a:pt x="4521" y="3035"/>
                  </a:moveTo>
                  <a:lnTo>
                    <a:pt x="0" y="3035"/>
                  </a:lnTo>
                  <a:lnTo>
                    <a:pt x="0" y="0"/>
                  </a:lnTo>
                  <a:lnTo>
                    <a:pt x="4521" y="0"/>
                  </a:lnTo>
                  <a:lnTo>
                    <a:pt x="4521" y="3035"/>
                  </a:lnTo>
                  <a:close/>
                </a:path>
              </a:pathLst>
            </a:custGeom>
            <a:solidFill>
              <a:srgbClr val="000000"/>
            </a:solidFill>
          </p:spPr>
          <p:txBody>
            <a:bodyPr wrap="square" lIns="0" tIns="0" rIns="0" bIns="0" rtlCol="0"/>
            <a:lstStyle/>
            <a:p/>
          </p:txBody>
        </p:sp>
        <p:sp>
          <p:nvSpPr>
            <p:cNvPr id="32" name="object 32"/>
            <p:cNvSpPr/>
            <p:nvPr/>
          </p:nvSpPr>
          <p:spPr>
            <a:xfrm>
              <a:off x="6109881" y="4387913"/>
              <a:ext cx="0" cy="1551940"/>
            </a:xfrm>
            <a:custGeom>
              <a:avLst/>
              <a:gdLst/>
              <a:ahLst/>
              <a:cxnLst/>
              <a:rect l="l" t="t" r="r" b="b"/>
              <a:pathLst>
                <a:path h="1551939">
                  <a:moveTo>
                    <a:pt x="0" y="0"/>
                  </a:moveTo>
                  <a:lnTo>
                    <a:pt x="0" y="1551533"/>
                  </a:lnTo>
                </a:path>
              </a:pathLst>
            </a:custGeom>
            <a:ln w="3175">
              <a:solidFill>
                <a:srgbClr val="000000"/>
              </a:solidFill>
            </a:ln>
          </p:spPr>
          <p:txBody>
            <a:bodyPr wrap="square" lIns="0" tIns="0" rIns="0" bIns="0" rtlCol="0"/>
            <a:lstStyle/>
            <a:p/>
          </p:txBody>
        </p:sp>
        <p:sp>
          <p:nvSpPr>
            <p:cNvPr id="33" name="object 33"/>
            <p:cNvSpPr/>
            <p:nvPr/>
          </p:nvSpPr>
          <p:spPr>
            <a:xfrm>
              <a:off x="6107620" y="5937923"/>
              <a:ext cx="5080" cy="3175"/>
            </a:xfrm>
            <a:custGeom>
              <a:avLst/>
              <a:gdLst/>
              <a:ahLst/>
              <a:cxnLst/>
              <a:rect l="l" t="t" r="r" b="b"/>
              <a:pathLst>
                <a:path w="5079" h="3175">
                  <a:moveTo>
                    <a:pt x="4521" y="3035"/>
                  </a:moveTo>
                  <a:lnTo>
                    <a:pt x="0" y="3035"/>
                  </a:lnTo>
                  <a:lnTo>
                    <a:pt x="0" y="0"/>
                  </a:lnTo>
                  <a:lnTo>
                    <a:pt x="4521" y="0"/>
                  </a:lnTo>
                  <a:lnTo>
                    <a:pt x="4521" y="3035"/>
                  </a:lnTo>
                  <a:close/>
                </a:path>
              </a:pathLst>
            </a:custGeom>
            <a:solidFill>
              <a:srgbClr val="000000"/>
            </a:solidFill>
          </p:spPr>
          <p:txBody>
            <a:bodyPr wrap="square" lIns="0" tIns="0" rIns="0" bIns="0" rtlCol="0"/>
            <a:lstStyle/>
            <a:p/>
          </p:txBody>
        </p:sp>
        <p:sp>
          <p:nvSpPr>
            <p:cNvPr id="34" name="object 34"/>
            <p:cNvSpPr/>
            <p:nvPr/>
          </p:nvSpPr>
          <p:spPr>
            <a:xfrm>
              <a:off x="5788901" y="4387913"/>
              <a:ext cx="0" cy="1551940"/>
            </a:xfrm>
            <a:custGeom>
              <a:avLst/>
              <a:gdLst/>
              <a:ahLst/>
              <a:cxnLst/>
              <a:rect l="l" t="t" r="r" b="b"/>
              <a:pathLst>
                <a:path h="1551939">
                  <a:moveTo>
                    <a:pt x="0" y="0"/>
                  </a:moveTo>
                  <a:lnTo>
                    <a:pt x="0" y="1551533"/>
                  </a:lnTo>
                </a:path>
              </a:pathLst>
            </a:custGeom>
            <a:ln w="3175">
              <a:solidFill>
                <a:srgbClr val="000000"/>
              </a:solidFill>
            </a:ln>
          </p:spPr>
          <p:txBody>
            <a:bodyPr wrap="square" lIns="0" tIns="0" rIns="0" bIns="0" rtlCol="0"/>
            <a:lstStyle/>
            <a:p/>
          </p:txBody>
        </p:sp>
        <p:sp>
          <p:nvSpPr>
            <p:cNvPr id="35" name="object 35"/>
            <p:cNvSpPr/>
            <p:nvPr/>
          </p:nvSpPr>
          <p:spPr>
            <a:xfrm>
              <a:off x="5786640" y="5937923"/>
              <a:ext cx="5080" cy="3175"/>
            </a:xfrm>
            <a:custGeom>
              <a:avLst/>
              <a:gdLst/>
              <a:ahLst/>
              <a:cxnLst/>
              <a:rect l="l" t="t" r="r" b="b"/>
              <a:pathLst>
                <a:path w="5079" h="3175">
                  <a:moveTo>
                    <a:pt x="4521" y="3035"/>
                  </a:moveTo>
                  <a:lnTo>
                    <a:pt x="0" y="3035"/>
                  </a:lnTo>
                  <a:lnTo>
                    <a:pt x="0" y="0"/>
                  </a:lnTo>
                  <a:lnTo>
                    <a:pt x="4521" y="0"/>
                  </a:lnTo>
                  <a:lnTo>
                    <a:pt x="4521" y="3035"/>
                  </a:lnTo>
                  <a:close/>
                </a:path>
              </a:pathLst>
            </a:custGeom>
            <a:solidFill>
              <a:srgbClr val="000000"/>
            </a:solidFill>
          </p:spPr>
          <p:txBody>
            <a:bodyPr wrap="square" lIns="0" tIns="0" rIns="0" bIns="0" rtlCol="0"/>
            <a:lstStyle/>
            <a:p/>
          </p:txBody>
        </p:sp>
        <p:pic>
          <p:nvPicPr>
            <p:cNvPr id="36" name="object 36"/>
            <p:cNvPicPr/>
            <p:nvPr/>
          </p:nvPicPr>
          <p:blipFill>
            <a:blip r:embed="rId7" cstate="print"/>
            <a:stretch>
              <a:fillRect/>
            </a:stretch>
          </p:blipFill>
          <p:spPr>
            <a:xfrm>
              <a:off x="6364998" y="4402823"/>
              <a:ext cx="320979" cy="1544281"/>
            </a:xfrm>
            <a:prstGeom prst="rect">
              <a:avLst/>
            </a:prstGeom>
          </p:spPr>
        </p:pic>
        <p:sp>
          <p:nvSpPr>
            <p:cNvPr id="37" name="object 37"/>
            <p:cNvSpPr/>
            <p:nvPr/>
          </p:nvSpPr>
          <p:spPr>
            <a:xfrm>
              <a:off x="6364998" y="5947105"/>
              <a:ext cx="321310" cy="0"/>
            </a:xfrm>
            <a:custGeom>
              <a:avLst/>
              <a:gdLst/>
              <a:ahLst/>
              <a:cxnLst/>
              <a:rect l="l" t="t" r="r" b="b"/>
              <a:pathLst>
                <a:path w="321309">
                  <a:moveTo>
                    <a:pt x="0" y="0"/>
                  </a:moveTo>
                  <a:lnTo>
                    <a:pt x="320979" y="0"/>
                  </a:lnTo>
                </a:path>
              </a:pathLst>
            </a:custGeom>
            <a:ln w="3175">
              <a:solidFill>
                <a:srgbClr val="000000"/>
              </a:solidFill>
            </a:ln>
          </p:spPr>
          <p:txBody>
            <a:bodyPr wrap="square" lIns="0" tIns="0" rIns="0" bIns="0" rtlCol="0"/>
            <a:lstStyle/>
            <a:p/>
          </p:txBody>
        </p:sp>
        <p:sp>
          <p:nvSpPr>
            <p:cNvPr id="38" name="object 38"/>
            <p:cNvSpPr/>
            <p:nvPr/>
          </p:nvSpPr>
          <p:spPr>
            <a:xfrm>
              <a:off x="6683717" y="5945593"/>
              <a:ext cx="5080" cy="3175"/>
            </a:xfrm>
            <a:custGeom>
              <a:avLst/>
              <a:gdLst/>
              <a:ahLst/>
              <a:cxnLst/>
              <a:rect l="l" t="t" r="r" b="b"/>
              <a:pathLst>
                <a:path w="5079" h="3175">
                  <a:moveTo>
                    <a:pt x="4521" y="3022"/>
                  </a:moveTo>
                  <a:lnTo>
                    <a:pt x="0" y="3022"/>
                  </a:lnTo>
                  <a:lnTo>
                    <a:pt x="0" y="0"/>
                  </a:lnTo>
                  <a:lnTo>
                    <a:pt x="4521" y="0"/>
                  </a:lnTo>
                  <a:lnTo>
                    <a:pt x="4521" y="3022"/>
                  </a:lnTo>
                  <a:close/>
                </a:path>
              </a:pathLst>
            </a:custGeom>
            <a:solidFill>
              <a:srgbClr val="000000"/>
            </a:solidFill>
          </p:spPr>
          <p:txBody>
            <a:bodyPr wrap="square" lIns="0" tIns="0" rIns="0" bIns="0" rtlCol="0"/>
            <a:lstStyle/>
            <a:p/>
          </p:txBody>
        </p:sp>
        <p:sp>
          <p:nvSpPr>
            <p:cNvPr id="39" name="object 39"/>
            <p:cNvSpPr/>
            <p:nvPr/>
          </p:nvSpPr>
          <p:spPr>
            <a:xfrm>
              <a:off x="6364998" y="4402823"/>
              <a:ext cx="321310" cy="0"/>
            </a:xfrm>
            <a:custGeom>
              <a:avLst/>
              <a:gdLst/>
              <a:ahLst/>
              <a:cxnLst/>
              <a:rect l="l" t="t" r="r" b="b"/>
              <a:pathLst>
                <a:path w="321309">
                  <a:moveTo>
                    <a:pt x="0" y="0"/>
                  </a:moveTo>
                  <a:lnTo>
                    <a:pt x="320979" y="0"/>
                  </a:lnTo>
                </a:path>
              </a:pathLst>
            </a:custGeom>
            <a:ln w="3175">
              <a:solidFill>
                <a:srgbClr val="000000"/>
              </a:solidFill>
            </a:ln>
          </p:spPr>
          <p:txBody>
            <a:bodyPr wrap="square" lIns="0" tIns="0" rIns="0" bIns="0" rtlCol="0"/>
            <a:lstStyle/>
            <a:p/>
          </p:txBody>
        </p:sp>
        <p:sp>
          <p:nvSpPr>
            <p:cNvPr id="40" name="object 40"/>
            <p:cNvSpPr/>
            <p:nvPr/>
          </p:nvSpPr>
          <p:spPr>
            <a:xfrm>
              <a:off x="6683717" y="4401311"/>
              <a:ext cx="5080" cy="3175"/>
            </a:xfrm>
            <a:custGeom>
              <a:avLst/>
              <a:gdLst/>
              <a:ahLst/>
              <a:cxnLst/>
              <a:rect l="l" t="t" r="r" b="b"/>
              <a:pathLst>
                <a:path w="5079" h="3175">
                  <a:moveTo>
                    <a:pt x="4521" y="3022"/>
                  </a:moveTo>
                  <a:lnTo>
                    <a:pt x="0" y="3022"/>
                  </a:lnTo>
                  <a:lnTo>
                    <a:pt x="0" y="0"/>
                  </a:lnTo>
                  <a:lnTo>
                    <a:pt x="4521" y="0"/>
                  </a:lnTo>
                  <a:lnTo>
                    <a:pt x="4521" y="3022"/>
                  </a:lnTo>
                  <a:close/>
                </a:path>
              </a:pathLst>
            </a:custGeom>
            <a:solidFill>
              <a:srgbClr val="000000"/>
            </a:solidFill>
          </p:spPr>
          <p:txBody>
            <a:bodyPr wrap="square" lIns="0" tIns="0" rIns="0" bIns="0" rtlCol="0"/>
            <a:lstStyle/>
            <a:p/>
          </p:txBody>
        </p:sp>
        <p:sp>
          <p:nvSpPr>
            <p:cNvPr id="41" name="object 41"/>
            <p:cNvSpPr/>
            <p:nvPr/>
          </p:nvSpPr>
          <p:spPr>
            <a:xfrm>
              <a:off x="6685978" y="4402823"/>
              <a:ext cx="0" cy="1544320"/>
            </a:xfrm>
            <a:custGeom>
              <a:avLst/>
              <a:gdLst/>
              <a:ahLst/>
              <a:cxnLst/>
              <a:rect l="l" t="t" r="r" b="b"/>
              <a:pathLst>
                <a:path h="1544320">
                  <a:moveTo>
                    <a:pt x="0" y="0"/>
                  </a:moveTo>
                  <a:lnTo>
                    <a:pt x="0" y="1544281"/>
                  </a:lnTo>
                </a:path>
              </a:pathLst>
            </a:custGeom>
            <a:ln w="3175">
              <a:solidFill>
                <a:srgbClr val="000000"/>
              </a:solidFill>
            </a:ln>
          </p:spPr>
          <p:txBody>
            <a:bodyPr wrap="square" lIns="0" tIns="0" rIns="0" bIns="0" rtlCol="0"/>
            <a:lstStyle/>
            <a:p/>
          </p:txBody>
        </p:sp>
        <p:sp>
          <p:nvSpPr>
            <p:cNvPr id="42" name="object 42"/>
            <p:cNvSpPr/>
            <p:nvPr/>
          </p:nvSpPr>
          <p:spPr>
            <a:xfrm>
              <a:off x="6683717" y="5945593"/>
              <a:ext cx="5080" cy="3175"/>
            </a:xfrm>
            <a:custGeom>
              <a:avLst/>
              <a:gdLst/>
              <a:ahLst/>
              <a:cxnLst/>
              <a:rect l="l" t="t" r="r" b="b"/>
              <a:pathLst>
                <a:path w="5079" h="3175">
                  <a:moveTo>
                    <a:pt x="4521" y="3022"/>
                  </a:moveTo>
                  <a:lnTo>
                    <a:pt x="0" y="3022"/>
                  </a:lnTo>
                  <a:lnTo>
                    <a:pt x="0" y="0"/>
                  </a:lnTo>
                  <a:lnTo>
                    <a:pt x="4521" y="0"/>
                  </a:lnTo>
                  <a:lnTo>
                    <a:pt x="4521" y="3022"/>
                  </a:lnTo>
                  <a:close/>
                </a:path>
              </a:pathLst>
            </a:custGeom>
            <a:solidFill>
              <a:srgbClr val="000000"/>
            </a:solidFill>
          </p:spPr>
          <p:txBody>
            <a:bodyPr wrap="square" lIns="0" tIns="0" rIns="0" bIns="0" rtlCol="0"/>
            <a:lstStyle/>
            <a:p/>
          </p:txBody>
        </p:sp>
        <p:sp>
          <p:nvSpPr>
            <p:cNvPr id="43" name="object 43"/>
            <p:cNvSpPr/>
            <p:nvPr/>
          </p:nvSpPr>
          <p:spPr>
            <a:xfrm>
              <a:off x="6364998" y="4402823"/>
              <a:ext cx="0" cy="1544320"/>
            </a:xfrm>
            <a:custGeom>
              <a:avLst/>
              <a:gdLst/>
              <a:ahLst/>
              <a:cxnLst/>
              <a:rect l="l" t="t" r="r" b="b"/>
              <a:pathLst>
                <a:path h="1544320">
                  <a:moveTo>
                    <a:pt x="0" y="0"/>
                  </a:moveTo>
                  <a:lnTo>
                    <a:pt x="0" y="1544281"/>
                  </a:lnTo>
                </a:path>
              </a:pathLst>
            </a:custGeom>
            <a:ln w="3175">
              <a:solidFill>
                <a:srgbClr val="000000"/>
              </a:solidFill>
            </a:ln>
          </p:spPr>
          <p:txBody>
            <a:bodyPr wrap="square" lIns="0" tIns="0" rIns="0" bIns="0" rtlCol="0"/>
            <a:lstStyle/>
            <a:p/>
          </p:txBody>
        </p:sp>
        <p:sp>
          <p:nvSpPr>
            <p:cNvPr id="44" name="object 44"/>
            <p:cNvSpPr/>
            <p:nvPr/>
          </p:nvSpPr>
          <p:spPr>
            <a:xfrm>
              <a:off x="6362738" y="5945593"/>
              <a:ext cx="5080" cy="3175"/>
            </a:xfrm>
            <a:custGeom>
              <a:avLst/>
              <a:gdLst/>
              <a:ahLst/>
              <a:cxnLst/>
              <a:rect l="l" t="t" r="r" b="b"/>
              <a:pathLst>
                <a:path w="5079" h="3175">
                  <a:moveTo>
                    <a:pt x="4521" y="3022"/>
                  </a:moveTo>
                  <a:lnTo>
                    <a:pt x="0" y="3022"/>
                  </a:lnTo>
                  <a:lnTo>
                    <a:pt x="0" y="0"/>
                  </a:lnTo>
                  <a:lnTo>
                    <a:pt x="4521" y="0"/>
                  </a:lnTo>
                  <a:lnTo>
                    <a:pt x="4521" y="3022"/>
                  </a:lnTo>
                  <a:close/>
                </a:path>
              </a:pathLst>
            </a:custGeom>
            <a:solidFill>
              <a:srgbClr val="000000"/>
            </a:solidFill>
          </p:spPr>
          <p:txBody>
            <a:bodyPr wrap="square" lIns="0" tIns="0" rIns="0" bIns="0" rtlCol="0"/>
            <a:lstStyle/>
            <a:p/>
          </p:txBody>
        </p:sp>
        <p:sp>
          <p:nvSpPr>
            <p:cNvPr id="45" name="object 45"/>
            <p:cNvSpPr/>
            <p:nvPr/>
          </p:nvSpPr>
          <p:spPr>
            <a:xfrm>
              <a:off x="6364998" y="5947105"/>
              <a:ext cx="321310" cy="0"/>
            </a:xfrm>
            <a:custGeom>
              <a:avLst/>
              <a:gdLst/>
              <a:ahLst/>
              <a:cxnLst/>
              <a:rect l="l" t="t" r="r" b="b"/>
              <a:pathLst>
                <a:path w="321309">
                  <a:moveTo>
                    <a:pt x="0" y="0"/>
                  </a:moveTo>
                  <a:lnTo>
                    <a:pt x="320979" y="0"/>
                  </a:lnTo>
                </a:path>
              </a:pathLst>
            </a:custGeom>
            <a:ln w="3175">
              <a:solidFill>
                <a:srgbClr val="000000"/>
              </a:solidFill>
            </a:ln>
          </p:spPr>
          <p:txBody>
            <a:bodyPr wrap="square" lIns="0" tIns="0" rIns="0" bIns="0" rtlCol="0"/>
            <a:lstStyle/>
            <a:p/>
          </p:txBody>
        </p:sp>
        <p:sp>
          <p:nvSpPr>
            <p:cNvPr id="46" name="object 46"/>
            <p:cNvSpPr/>
            <p:nvPr/>
          </p:nvSpPr>
          <p:spPr>
            <a:xfrm>
              <a:off x="6683717" y="5945593"/>
              <a:ext cx="5080" cy="3175"/>
            </a:xfrm>
            <a:custGeom>
              <a:avLst/>
              <a:gdLst/>
              <a:ahLst/>
              <a:cxnLst/>
              <a:rect l="l" t="t" r="r" b="b"/>
              <a:pathLst>
                <a:path w="5079" h="3175">
                  <a:moveTo>
                    <a:pt x="4521" y="3022"/>
                  </a:moveTo>
                  <a:lnTo>
                    <a:pt x="0" y="3022"/>
                  </a:lnTo>
                  <a:lnTo>
                    <a:pt x="0" y="0"/>
                  </a:lnTo>
                  <a:lnTo>
                    <a:pt x="4521" y="0"/>
                  </a:lnTo>
                  <a:lnTo>
                    <a:pt x="4521" y="3022"/>
                  </a:lnTo>
                  <a:close/>
                </a:path>
              </a:pathLst>
            </a:custGeom>
            <a:solidFill>
              <a:srgbClr val="000000"/>
            </a:solidFill>
          </p:spPr>
          <p:txBody>
            <a:bodyPr wrap="square" lIns="0" tIns="0" rIns="0" bIns="0" rtlCol="0"/>
            <a:lstStyle/>
            <a:p/>
          </p:txBody>
        </p:sp>
        <p:sp>
          <p:nvSpPr>
            <p:cNvPr id="47" name="object 47"/>
            <p:cNvSpPr/>
            <p:nvPr/>
          </p:nvSpPr>
          <p:spPr>
            <a:xfrm>
              <a:off x="6364998" y="4402823"/>
              <a:ext cx="0" cy="1544320"/>
            </a:xfrm>
            <a:custGeom>
              <a:avLst/>
              <a:gdLst/>
              <a:ahLst/>
              <a:cxnLst/>
              <a:rect l="l" t="t" r="r" b="b"/>
              <a:pathLst>
                <a:path h="1544320">
                  <a:moveTo>
                    <a:pt x="0" y="0"/>
                  </a:moveTo>
                  <a:lnTo>
                    <a:pt x="0" y="1544281"/>
                  </a:lnTo>
                </a:path>
              </a:pathLst>
            </a:custGeom>
            <a:ln w="3175">
              <a:solidFill>
                <a:srgbClr val="000000"/>
              </a:solidFill>
            </a:ln>
          </p:spPr>
          <p:txBody>
            <a:bodyPr wrap="square" lIns="0" tIns="0" rIns="0" bIns="0" rtlCol="0"/>
            <a:lstStyle/>
            <a:p/>
          </p:txBody>
        </p:sp>
        <p:sp>
          <p:nvSpPr>
            <p:cNvPr id="48" name="object 48"/>
            <p:cNvSpPr/>
            <p:nvPr/>
          </p:nvSpPr>
          <p:spPr>
            <a:xfrm>
              <a:off x="6362738" y="5945593"/>
              <a:ext cx="5080" cy="3175"/>
            </a:xfrm>
            <a:custGeom>
              <a:avLst/>
              <a:gdLst/>
              <a:ahLst/>
              <a:cxnLst/>
              <a:rect l="l" t="t" r="r" b="b"/>
              <a:pathLst>
                <a:path w="5079" h="3175">
                  <a:moveTo>
                    <a:pt x="4521" y="3022"/>
                  </a:moveTo>
                  <a:lnTo>
                    <a:pt x="0" y="3022"/>
                  </a:lnTo>
                  <a:lnTo>
                    <a:pt x="0" y="0"/>
                  </a:lnTo>
                  <a:lnTo>
                    <a:pt x="4521" y="0"/>
                  </a:lnTo>
                  <a:lnTo>
                    <a:pt x="4521" y="3022"/>
                  </a:lnTo>
                  <a:close/>
                </a:path>
              </a:pathLst>
            </a:custGeom>
            <a:solidFill>
              <a:srgbClr val="000000"/>
            </a:solidFill>
          </p:spPr>
          <p:txBody>
            <a:bodyPr wrap="square" lIns="0" tIns="0" rIns="0" bIns="0" rtlCol="0"/>
            <a:lstStyle/>
            <a:p/>
          </p:txBody>
        </p:sp>
        <p:sp>
          <p:nvSpPr>
            <p:cNvPr id="49" name="object 49"/>
            <p:cNvSpPr/>
            <p:nvPr/>
          </p:nvSpPr>
          <p:spPr>
            <a:xfrm>
              <a:off x="6364998" y="5947105"/>
              <a:ext cx="321310" cy="0"/>
            </a:xfrm>
            <a:custGeom>
              <a:avLst/>
              <a:gdLst/>
              <a:ahLst/>
              <a:cxnLst/>
              <a:rect l="l" t="t" r="r" b="b"/>
              <a:pathLst>
                <a:path w="321309">
                  <a:moveTo>
                    <a:pt x="0" y="0"/>
                  </a:moveTo>
                  <a:lnTo>
                    <a:pt x="320979" y="0"/>
                  </a:lnTo>
                </a:path>
              </a:pathLst>
            </a:custGeom>
            <a:ln w="3175">
              <a:solidFill>
                <a:srgbClr val="000000"/>
              </a:solidFill>
            </a:ln>
          </p:spPr>
          <p:txBody>
            <a:bodyPr wrap="square" lIns="0" tIns="0" rIns="0" bIns="0" rtlCol="0"/>
            <a:lstStyle/>
            <a:p/>
          </p:txBody>
        </p:sp>
        <p:sp>
          <p:nvSpPr>
            <p:cNvPr id="50" name="object 50"/>
            <p:cNvSpPr/>
            <p:nvPr/>
          </p:nvSpPr>
          <p:spPr>
            <a:xfrm>
              <a:off x="6683717" y="5945593"/>
              <a:ext cx="5080" cy="3175"/>
            </a:xfrm>
            <a:custGeom>
              <a:avLst/>
              <a:gdLst/>
              <a:ahLst/>
              <a:cxnLst/>
              <a:rect l="l" t="t" r="r" b="b"/>
              <a:pathLst>
                <a:path w="5079" h="3175">
                  <a:moveTo>
                    <a:pt x="4521" y="3022"/>
                  </a:moveTo>
                  <a:lnTo>
                    <a:pt x="0" y="3022"/>
                  </a:lnTo>
                  <a:lnTo>
                    <a:pt x="0" y="0"/>
                  </a:lnTo>
                  <a:lnTo>
                    <a:pt x="4521" y="0"/>
                  </a:lnTo>
                  <a:lnTo>
                    <a:pt x="4521" y="3022"/>
                  </a:lnTo>
                  <a:close/>
                </a:path>
              </a:pathLst>
            </a:custGeom>
            <a:solidFill>
              <a:srgbClr val="000000"/>
            </a:solidFill>
          </p:spPr>
          <p:txBody>
            <a:bodyPr wrap="square" lIns="0" tIns="0" rIns="0" bIns="0" rtlCol="0"/>
            <a:lstStyle/>
            <a:p/>
          </p:txBody>
        </p:sp>
        <p:sp>
          <p:nvSpPr>
            <p:cNvPr id="51" name="object 51"/>
            <p:cNvSpPr/>
            <p:nvPr/>
          </p:nvSpPr>
          <p:spPr>
            <a:xfrm>
              <a:off x="6364998" y="4402823"/>
              <a:ext cx="321310" cy="0"/>
            </a:xfrm>
            <a:custGeom>
              <a:avLst/>
              <a:gdLst/>
              <a:ahLst/>
              <a:cxnLst/>
              <a:rect l="l" t="t" r="r" b="b"/>
              <a:pathLst>
                <a:path w="321309">
                  <a:moveTo>
                    <a:pt x="0" y="0"/>
                  </a:moveTo>
                  <a:lnTo>
                    <a:pt x="320979" y="0"/>
                  </a:lnTo>
                </a:path>
              </a:pathLst>
            </a:custGeom>
            <a:ln w="3175">
              <a:solidFill>
                <a:srgbClr val="000000"/>
              </a:solidFill>
            </a:ln>
          </p:spPr>
          <p:txBody>
            <a:bodyPr wrap="square" lIns="0" tIns="0" rIns="0" bIns="0" rtlCol="0"/>
            <a:lstStyle/>
            <a:p/>
          </p:txBody>
        </p:sp>
        <p:sp>
          <p:nvSpPr>
            <p:cNvPr id="52" name="object 52"/>
            <p:cNvSpPr/>
            <p:nvPr/>
          </p:nvSpPr>
          <p:spPr>
            <a:xfrm>
              <a:off x="6683717" y="4401311"/>
              <a:ext cx="5080" cy="3175"/>
            </a:xfrm>
            <a:custGeom>
              <a:avLst/>
              <a:gdLst/>
              <a:ahLst/>
              <a:cxnLst/>
              <a:rect l="l" t="t" r="r" b="b"/>
              <a:pathLst>
                <a:path w="5079" h="3175">
                  <a:moveTo>
                    <a:pt x="4521" y="3022"/>
                  </a:moveTo>
                  <a:lnTo>
                    <a:pt x="0" y="3022"/>
                  </a:lnTo>
                  <a:lnTo>
                    <a:pt x="0" y="0"/>
                  </a:lnTo>
                  <a:lnTo>
                    <a:pt x="4521" y="0"/>
                  </a:lnTo>
                  <a:lnTo>
                    <a:pt x="4521" y="3022"/>
                  </a:lnTo>
                  <a:close/>
                </a:path>
              </a:pathLst>
            </a:custGeom>
            <a:solidFill>
              <a:srgbClr val="000000"/>
            </a:solidFill>
          </p:spPr>
          <p:txBody>
            <a:bodyPr wrap="square" lIns="0" tIns="0" rIns="0" bIns="0" rtlCol="0"/>
            <a:lstStyle/>
            <a:p/>
          </p:txBody>
        </p:sp>
        <p:sp>
          <p:nvSpPr>
            <p:cNvPr id="53" name="object 53"/>
            <p:cNvSpPr/>
            <p:nvPr/>
          </p:nvSpPr>
          <p:spPr>
            <a:xfrm>
              <a:off x="6685978" y="4402823"/>
              <a:ext cx="0" cy="1544320"/>
            </a:xfrm>
            <a:custGeom>
              <a:avLst/>
              <a:gdLst/>
              <a:ahLst/>
              <a:cxnLst/>
              <a:rect l="l" t="t" r="r" b="b"/>
              <a:pathLst>
                <a:path h="1544320">
                  <a:moveTo>
                    <a:pt x="0" y="0"/>
                  </a:moveTo>
                  <a:lnTo>
                    <a:pt x="0" y="1544281"/>
                  </a:lnTo>
                </a:path>
              </a:pathLst>
            </a:custGeom>
            <a:ln w="3175">
              <a:solidFill>
                <a:srgbClr val="000000"/>
              </a:solidFill>
            </a:ln>
          </p:spPr>
          <p:txBody>
            <a:bodyPr wrap="square" lIns="0" tIns="0" rIns="0" bIns="0" rtlCol="0"/>
            <a:lstStyle/>
            <a:p/>
          </p:txBody>
        </p:sp>
        <p:sp>
          <p:nvSpPr>
            <p:cNvPr id="54" name="object 54"/>
            <p:cNvSpPr/>
            <p:nvPr/>
          </p:nvSpPr>
          <p:spPr>
            <a:xfrm>
              <a:off x="6683717" y="5945593"/>
              <a:ext cx="5080" cy="3175"/>
            </a:xfrm>
            <a:custGeom>
              <a:avLst/>
              <a:gdLst/>
              <a:ahLst/>
              <a:cxnLst/>
              <a:rect l="l" t="t" r="r" b="b"/>
              <a:pathLst>
                <a:path w="5079" h="3175">
                  <a:moveTo>
                    <a:pt x="4521" y="3022"/>
                  </a:moveTo>
                  <a:lnTo>
                    <a:pt x="0" y="3022"/>
                  </a:lnTo>
                  <a:lnTo>
                    <a:pt x="0" y="0"/>
                  </a:lnTo>
                  <a:lnTo>
                    <a:pt x="4521" y="0"/>
                  </a:lnTo>
                  <a:lnTo>
                    <a:pt x="4521" y="3022"/>
                  </a:lnTo>
                  <a:close/>
                </a:path>
              </a:pathLst>
            </a:custGeom>
            <a:solidFill>
              <a:srgbClr val="000000"/>
            </a:solidFill>
          </p:spPr>
          <p:txBody>
            <a:bodyPr wrap="square" lIns="0" tIns="0" rIns="0" bIns="0" rtlCol="0"/>
            <a:lstStyle/>
            <a:p/>
          </p:txBody>
        </p:sp>
        <p:sp>
          <p:nvSpPr>
            <p:cNvPr id="55" name="object 55"/>
            <p:cNvSpPr/>
            <p:nvPr/>
          </p:nvSpPr>
          <p:spPr>
            <a:xfrm>
              <a:off x="6364998" y="4402823"/>
              <a:ext cx="0" cy="1544320"/>
            </a:xfrm>
            <a:custGeom>
              <a:avLst/>
              <a:gdLst/>
              <a:ahLst/>
              <a:cxnLst/>
              <a:rect l="l" t="t" r="r" b="b"/>
              <a:pathLst>
                <a:path h="1544320">
                  <a:moveTo>
                    <a:pt x="0" y="0"/>
                  </a:moveTo>
                  <a:lnTo>
                    <a:pt x="0" y="1544281"/>
                  </a:lnTo>
                </a:path>
              </a:pathLst>
            </a:custGeom>
            <a:ln w="3175">
              <a:solidFill>
                <a:srgbClr val="000000"/>
              </a:solidFill>
            </a:ln>
          </p:spPr>
          <p:txBody>
            <a:bodyPr wrap="square" lIns="0" tIns="0" rIns="0" bIns="0" rtlCol="0"/>
            <a:lstStyle/>
            <a:p/>
          </p:txBody>
        </p:sp>
        <p:sp>
          <p:nvSpPr>
            <p:cNvPr id="56" name="object 56"/>
            <p:cNvSpPr/>
            <p:nvPr/>
          </p:nvSpPr>
          <p:spPr>
            <a:xfrm>
              <a:off x="6362738" y="5945593"/>
              <a:ext cx="5080" cy="3175"/>
            </a:xfrm>
            <a:custGeom>
              <a:avLst/>
              <a:gdLst/>
              <a:ahLst/>
              <a:cxnLst/>
              <a:rect l="l" t="t" r="r" b="b"/>
              <a:pathLst>
                <a:path w="5079" h="3175">
                  <a:moveTo>
                    <a:pt x="4521" y="3022"/>
                  </a:moveTo>
                  <a:lnTo>
                    <a:pt x="0" y="3022"/>
                  </a:lnTo>
                  <a:lnTo>
                    <a:pt x="0" y="0"/>
                  </a:lnTo>
                  <a:lnTo>
                    <a:pt x="4521" y="0"/>
                  </a:lnTo>
                  <a:lnTo>
                    <a:pt x="4521" y="3022"/>
                  </a:lnTo>
                  <a:close/>
                </a:path>
              </a:pathLst>
            </a:custGeom>
            <a:solidFill>
              <a:srgbClr val="000000"/>
            </a:solidFill>
          </p:spPr>
          <p:txBody>
            <a:bodyPr wrap="square" lIns="0" tIns="0" rIns="0" bIns="0" rtlCol="0"/>
            <a:lstStyle/>
            <a:p/>
          </p:txBody>
        </p:sp>
        <p:pic>
          <p:nvPicPr>
            <p:cNvPr id="57" name="object 57"/>
            <p:cNvPicPr/>
            <p:nvPr/>
          </p:nvPicPr>
          <p:blipFill>
            <a:blip r:embed="rId8" cstate="print"/>
            <a:stretch>
              <a:fillRect/>
            </a:stretch>
          </p:blipFill>
          <p:spPr>
            <a:xfrm>
              <a:off x="7200176" y="4368761"/>
              <a:ext cx="320992" cy="1588198"/>
            </a:xfrm>
            <a:prstGeom prst="rect">
              <a:avLst/>
            </a:prstGeom>
          </p:spPr>
        </p:pic>
        <p:sp>
          <p:nvSpPr>
            <p:cNvPr id="58" name="object 58"/>
            <p:cNvSpPr/>
            <p:nvPr/>
          </p:nvSpPr>
          <p:spPr>
            <a:xfrm>
              <a:off x="7200176" y="4368761"/>
              <a:ext cx="321310" cy="0"/>
            </a:xfrm>
            <a:custGeom>
              <a:avLst/>
              <a:gdLst/>
              <a:ahLst/>
              <a:cxnLst/>
              <a:rect l="l" t="t" r="r" b="b"/>
              <a:pathLst>
                <a:path w="321309">
                  <a:moveTo>
                    <a:pt x="0" y="0"/>
                  </a:moveTo>
                  <a:lnTo>
                    <a:pt x="320992" y="0"/>
                  </a:lnTo>
                </a:path>
              </a:pathLst>
            </a:custGeom>
            <a:ln w="3175">
              <a:solidFill>
                <a:srgbClr val="000000"/>
              </a:solidFill>
            </a:ln>
          </p:spPr>
          <p:txBody>
            <a:bodyPr wrap="square" lIns="0" tIns="0" rIns="0" bIns="0" rtlCol="0"/>
            <a:lstStyle/>
            <a:p/>
          </p:txBody>
        </p:sp>
        <p:sp>
          <p:nvSpPr>
            <p:cNvPr id="59" name="object 59"/>
            <p:cNvSpPr/>
            <p:nvPr/>
          </p:nvSpPr>
          <p:spPr>
            <a:xfrm>
              <a:off x="7518907" y="4367199"/>
              <a:ext cx="5080" cy="3175"/>
            </a:xfrm>
            <a:custGeom>
              <a:avLst/>
              <a:gdLst/>
              <a:ahLst/>
              <a:cxnLst/>
              <a:rect l="l" t="t" r="r" b="b"/>
              <a:pathLst>
                <a:path w="5079" h="3175">
                  <a:moveTo>
                    <a:pt x="4521" y="3124"/>
                  </a:moveTo>
                  <a:lnTo>
                    <a:pt x="0" y="3124"/>
                  </a:lnTo>
                  <a:lnTo>
                    <a:pt x="0" y="0"/>
                  </a:lnTo>
                  <a:lnTo>
                    <a:pt x="4521" y="0"/>
                  </a:lnTo>
                  <a:lnTo>
                    <a:pt x="4521" y="3124"/>
                  </a:lnTo>
                  <a:close/>
                </a:path>
              </a:pathLst>
            </a:custGeom>
            <a:solidFill>
              <a:srgbClr val="000000"/>
            </a:solidFill>
          </p:spPr>
          <p:txBody>
            <a:bodyPr wrap="square" lIns="0" tIns="0" rIns="0" bIns="0" rtlCol="0"/>
            <a:lstStyle/>
            <a:p/>
          </p:txBody>
        </p:sp>
        <p:sp>
          <p:nvSpPr>
            <p:cNvPr id="60" name="object 60"/>
            <p:cNvSpPr/>
            <p:nvPr/>
          </p:nvSpPr>
          <p:spPr>
            <a:xfrm>
              <a:off x="7200176" y="4368761"/>
              <a:ext cx="321310" cy="1588770"/>
            </a:xfrm>
            <a:custGeom>
              <a:avLst/>
              <a:gdLst/>
              <a:ahLst/>
              <a:cxnLst/>
              <a:rect l="l" t="t" r="r" b="b"/>
              <a:pathLst>
                <a:path w="321309" h="1588770">
                  <a:moveTo>
                    <a:pt x="320992" y="0"/>
                  </a:moveTo>
                  <a:lnTo>
                    <a:pt x="320992" y="1588198"/>
                  </a:lnTo>
                </a:path>
                <a:path w="321309" h="1588770">
                  <a:moveTo>
                    <a:pt x="0" y="0"/>
                  </a:moveTo>
                  <a:lnTo>
                    <a:pt x="0" y="1588198"/>
                  </a:lnTo>
                </a:path>
                <a:path w="321309" h="1588770">
                  <a:moveTo>
                    <a:pt x="0" y="0"/>
                  </a:moveTo>
                  <a:lnTo>
                    <a:pt x="0" y="1588198"/>
                  </a:lnTo>
                </a:path>
                <a:path w="321309" h="1588770">
                  <a:moveTo>
                    <a:pt x="0" y="0"/>
                  </a:moveTo>
                  <a:lnTo>
                    <a:pt x="320992" y="0"/>
                  </a:lnTo>
                </a:path>
              </a:pathLst>
            </a:custGeom>
            <a:ln w="3175">
              <a:solidFill>
                <a:srgbClr val="000000"/>
              </a:solidFill>
            </a:ln>
          </p:spPr>
          <p:txBody>
            <a:bodyPr wrap="square" lIns="0" tIns="0" rIns="0" bIns="0" rtlCol="0"/>
            <a:lstStyle/>
            <a:p/>
          </p:txBody>
        </p:sp>
        <p:sp>
          <p:nvSpPr>
            <p:cNvPr id="61" name="object 61"/>
            <p:cNvSpPr/>
            <p:nvPr/>
          </p:nvSpPr>
          <p:spPr>
            <a:xfrm>
              <a:off x="7518907" y="4367199"/>
              <a:ext cx="5080" cy="3175"/>
            </a:xfrm>
            <a:custGeom>
              <a:avLst/>
              <a:gdLst/>
              <a:ahLst/>
              <a:cxnLst/>
              <a:rect l="l" t="t" r="r" b="b"/>
              <a:pathLst>
                <a:path w="5079" h="3175">
                  <a:moveTo>
                    <a:pt x="4521" y="3124"/>
                  </a:moveTo>
                  <a:lnTo>
                    <a:pt x="0" y="3124"/>
                  </a:lnTo>
                  <a:lnTo>
                    <a:pt x="0" y="0"/>
                  </a:lnTo>
                  <a:lnTo>
                    <a:pt x="4521" y="0"/>
                  </a:lnTo>
                  <a:lnTo>
                    <a:pt x="4521" y="3124"/>
                  </a:lnTo>
                  <a:close/>
                </a:path>
              </a:pathLst>
            </a:custGeom>
            <a:solidFill>
              <a:srgbClr val="000000"/>
            </a:solidFill>
          </p:spPr>
          <p:txBody>
            <a:bodyPr wrap="square" lIns="0" tIns="0" rIns="0" bIns="0" rtlCol="0"/>
            <a:lstStyle/>
            <a:p/>
          </p:txBody>
        </p:sp>
        <p:sp>
          <p:nvSpPr>
            <p:cNvPr id="62" name="object 62"/>
            <p:cNvSpPr/>
            <p:nvPr/>
          </p:nvSpPr>
          <p:spPr>
            <a:xfrm>
              <a:off x="7200176" y="4368761"/>
              <a:ext cx="321310" cy="1588770"/>
            </a:xfrm>
            <a:custGeom>
              <a:avLst/>
              <a:gdLst/>
              <a:ahLst/>
              <a:cxnLst/>
              <a:rect l="l" t="t" r="r" b="b"/>
              <a:pathLst>
                <a:path w="321309" h="1588770">
                  <a:moveTo>
                    <a:pt x="320992" y="0"/>
                  </a:moveTo>
                  <a:lnTo>
                    <a:pt x="320992" y="1588198"/>
                  </a:lnTo>
                </a:path>
                <a:path w="321309" h="1588770">
                  <a:moveTo>
                    <a:pt x="0" y="0"/>
                  </a:moveTo>
                  <a:lnTo>
                    <a:pt x="0" y="1588198"/>
                  </a:lnTo>
                </a:path>
              </a:pathLst>
            </a:custGeom>
            <a:ln w="3175">
              <a:solidFill>
                <a:srgbClr val="000000"/>
              </a:solidFill>
            </a:ln>
          </p:spPr>
          <p:txBody>
            <a:bodyPr wrap="square" lIns="0" tIns="0" rIns="0" bIns="0" rtlCol="0"/>
            <a:lstStyle/>
            <a:p/>
          </p:txBody>
        </p:sp>
        <p:pic>
          <p:nvPicPr>
            <p:cNvPr id="63" name="object 63"/>
            <p:cNvPicPr/>
            <p:nvPr/>
          </p:nvPicPr>
          <p:blipFill>
            <a:blip r:embed="rId9" cstate="print"/>
            <a:stretch>
              <a:fillRect/>
            </a:stretch>
          </p:blipFill>
          <p:spPr>
            <a:xfrm>
              <a:off x="5477255" y="1331975"/>
              <a:ext cx="2334768" cy="1615439"/>
            </a:xfrm>
            <a:prstGeom prst="rect">
              <a:avLst/>
            </a:prstGeom>
          </p:spPr>
        </p:pic>
      </p:grpSp>
      <p:sp>
        <p:nvSpPr>
          <p:cNvPr id="64" name="object 64"/>
          <p:cNvSpPr txBox="1"/>
          <p:nvPr/>
        </p:nvSpPr>
        <p:spPr>
          <a:xfrm>
            <a:off x="5710974" y="5878804"/>
            <a:ext cx="1867535" cy="726440"/>
          </a:xfrm>
          <a:prstGeom prst="rect">
            <a:avLst/>
          </a:prstGeom>
        </p:spPr>
        <p:txBody>
          <a:bodyPr vert="horz" wrap="square" lIns="0" tIns="12700" rIns="0" bIns="0" rtlCol="0">
            <a:spAutoFit/>
          </a:bodyPr>
          <a:lstStyle/>
          <a:p>
            <a:pPr marL="266700" marR="5080" indent="-254000">
              <a:lnSpc>
                <a:spcPct val="115000"/>
              </a:lnSpc>
              <a:spcBef>
                <a:spcPts val="100"/>
              </a:spcBef>
            </a:pPr>
            <a:r>
              <a:rPr sz="2000" spc="-5" dirty="0">
                <a:solidFill>
                  <a:srgbClr val="4F271C"/>
                </a:solidFill>
                <a:latin typeface="Times New Roman" panose="02020603050405020304"/>
                <a:cs typeface="Times New Roman" panose="02020603050405020304"/>
              </a:rPr>
              <a:t>Feature extraction </a:t>
            </a:r>
            <a:r>
              <a:rPr sz="2000" spc="-490" dirty="0">
                <a:solidFill>
                  <a:srgbClr val="4F271C"/>
                </a:solidFill>
                <a:latin typeface="Times New Roman" panose="02020603050405020304"/>
                <a:cs typeface="Times New Roman" panose="02020603050405020304"/>
              </a:rPr>
              <a:t> </a:t>
            </a:r>
            <a:r>
              <a:rPr sz="2000" dirty="0">
                <a:solidFill>
                  <a:srgbClr val="4F271C"/>
                </a:solidFill>
                <a:latin typeface="Times New Roman" panose="02020603050405020304"/>
                <a:cs typeface="Times New Roman" panose="02020603050405020304"/>
              </a:rPr>
              <a:t>and</a:t>
            </a:r>
            <a:r>
              <a:rPr sz="2000" spc="-20" dirty="0">
                <a:solidFill>
                  <a:srgbClr val="4F271C"/>
                </a:solidFill>
                <a:latin typeface="Times New Roman" panose="02020603050405020304"/>
                <a:cs typeface="Times New Roman" panose="02020603050405020304"/>
              </a:rPr>
              <a:t> </a:t>
            </a:r>
            <a:r>
              <a:rPr sz="2000" spc="-5" dirty="0">
                <a:solidFill>
                  <a:srgbClr val="4F271C"/>
                </a:solidFill>
                <a:latin typeface="Times New Roman" panose="02020603050405020304"/>
                <a:cs typeface="Times New Roman" panose="02020603050405020304"/>
              </a:rPr>
              <a:t>selection</a:t>
            </a:r>
            <a:endParaRPr sz="2000" dirty="0">
              <a:latin typeface="Times New Roman" panose="02020603050405020304"/>
              <a:cs typeface="Times New Roman" panose="02020603050405020304"/>
            </a:endParaRPr>
          </a:p>
        </p:txBody>
      </p:sp>
      <p:grpSp>
        <p:nvGrpSpPr>
          <p:cNvPr id="65" name="object 65"/>
          <p:cNvGrpSpPr/>
          <p:nvPr/>
        </p:nvGrpSpPr>
        <p:grpSpPr>
          <a:xfrm>
            <a:off x="1484249" y="2131110"/>
            <a:ext cx="5503545" cy="3893820"/>
            <a:chOff x="1484249" y="2131110"/>
            <a:chExt cx="5503545" cy="3893820"/>
          </a:xfrm>
        </p:grpSpPr>
        <p:pic>
          <p:nvPicPr>
            <p:cNvPr id="66" name="object 66"/>
            <p:cNvPicPr/>
            <p:nvPr/>
          </p:nvPicPr>
          <p:blipFill>
            <a:blip r:embed="rId10" cstate="print"/>
            <a:stretch>
              <a:fillRect/>
            </a:stretch>
          </p:blipFill>
          <p:spPr>
            <a:xfrm>
              <a:off x="1484249" y="4412564"/>
              <a:ext cx="1927034" cy="1611896"/>
            </a:xfrm>
            <a:prstGeom prst="rect">
              <a:avLst/>
            </a:prstGeom>
          </p:spPr>
        </p:pic>
        <p:sp>
          <p:nvSpPr>
            <p:cNvPr id="67" name="object 67"/>
            <p:cNvSpPr/>
            <p:nvPr/>
          </p:nvSpPr>
          <p:spPr>
            <a:xfrm>
              <a:off x="1582039" y="4516907"/>
              <a:ext cx="1727835" cy="1381125"/>
            </a:xfrm>
            <a:custGeom>
              <a:avLst/>
              <a:gdLst/>
              <a:ahLst/>
              <a:cxnLst/>
              <a:rect l="l" t="t" r="r" b="b"/>
              <a:pathLst>
                <a:path w="1727835" h="1381125">
                  <a:moveTo>
                    <a:pt x="1727581" y="1342796"/>
                  </a:moveTo>
                  <a:lnTo>
                    <a:pt x="1651508" y="1304442"/>
                  </a:lnTo>
                  <a:lnTo>
                    <a:pt x="1651406" y="1333017"/>
                  </a:lnTo>
                  <a:lnTo>
                    <a:pt x="55206" y="1327594"/>
                  </a:lnTo>
                  <a:lnTo>
                    <a:pt x="47625" y="76136"/>
                  </a:lnTo>
                  <a:lnTo>
                    <a:pt x="76200" y="75958"/>
                  </a:lnTo>
                  <a:lnTo>
                    <a:pt x="66611" y="57086"/>
                  </a:lnTo>
                  <a:lnTo>
                    <a:pt x="37642" y="0"/>
                  </a:lnTo>
                  <a:lnTo>
                    <a:pt x="0" y="76428"/>
                  </a:lnTo>
                  <a:lnTo>
                    <a:pt x="28575" y="76263"/>
                  </a:lnTo>
                  <a:lnTo>
                    <a:pt x="36258" y="1342859"/>
                  </a:lnTo>
                  <a:lnTo>
                    <a:pt x="37604" y="1342859"/>
                  </a:lnTo>
                  <a:lnTo>
                    <a:pt x="37604" y="1346581"/>
                  </a:lnTo>
                  <a:lnTo>
                    <a:pt x="1651330" y="1352067"/>
                  </a:lnTo>
                  <a:lnTo>
                    <a:pt x="1651241" y="1380642"/>
                  </a:lnTo>
                  <a:lnTo>
                    <a:pt x="1708746" y="1352130"/>
                  </a:lnTo>
                  <a:lnTo>
                    <a:pt x="1727581" y="1342796"/>
                  </a:lnTo>
                  <a:close/>
                </a:path>
              </a:pathLst>
            </a:custGeom>
            <a:solidFill>
              <a:srgbClr val="000000"/>
            </a:solidFill>
          </p:spPr>
          <p:txBody>
            <a:bodyPr wrap="square" lIns="0" tIns="0" rIns="0" bIns="0" rtlCol="0"/>
            <a:lstStyle/>
            <a:p/>
          </p:txBody>
        </p:sp>
        <p:pic>
          <p:nvPicPr>
            <p:cNvPr id="68" name="object 68"/>
            <p:cNvPicPr/>
            <p:nvPr/>
          </p:nvPicPr>
          <p:blipFill>
            <a:blip r:embed="rId11" cstate="print"/>
            <a:stretch>
              <a:fillRect/>
            </a:stretch>
          </p:blipFill>
          <p:spPr>
            <a:xfrm>
              <a:off x="1932686" y="4635728"/>
              <a:ext cx="1062012" cy="1148372"/>
            </a:xfrm>
            <a:prstGeom prst="rect">
              <a:avLst/>
            </a:prstGeom>
          </p:spPr>
        </p:pic>
        <p:pic>
          <p:nvPicPr>
            <p:cNvPr id="69" name="object 69"/>
            <p:cNvPicPr/>
            <p:nvPr/>
          </p:nvPicPr>
          <p:blipFill>
            <a:blip r:embed="rId12" cstate="print"/>
            <a:stretch>
              <a:fillRect/>
            </a:stretch>
          </p:blipFill>
          <p:spPr>
            <a:xfrm>
              <a:off x="1767459" y="4706124"/>
              <a:ext cx="1061593" cy="1147432"/>
            </a:xfrm>
            <a:prstGeom prst="rect">
              <a:avLst/>
            </a:prstGeom>
          </p:spPr>
        </p:pic>
        <p:pic>
          <p:nvPicPr>
            <p:cNvPr id="70" name="object 70"/>
            <p:cNvPicPr/>
            <p:nvPr/>
          </p:nvPicPr>
          <p:blipFill>
            <a:blip r:embed="rId13" cstate="print"/>
            <a:stretch>
              <a:fillRect/>
            </a:stretch>
          </p:blipFill>
          <p:spPr>
            <a:xfrm>
              <a:off x="2082317" y="4546739"/>
              <a:ext cx="1061593" cy="1147432"/>
            </a:xfrm>
            <a:prstGeom prst="rect">
              <a:avLst/>
            </a:prstGeom>
          </p:spPr>
        </p:pic>
        <p:pic>
          <p:nvPicPr>
            <p:cNvPr id="71" name="object 71"/>
            <p:cNvPicPr/>
            <p:nvPr/>
          </p:nvPicPr>
          <p:blipFill>
            <a:blip r:embed="rId14" cstate="print"/>
            <a:stretch>
              <a:fillRect/>
            </a:stretch>
          </p:blipFill>
          <p:spPr>
            <a:xfrm>
              <a:off x="1944568" y="4960315"/>
              <a:ext cx="91965" cy="100711"/>
            </a:xfrm>
            <a:prstGeom prst="rect">
              <a:avLst/>
            </a:prstGeom>
          </p:spPr>
        </p:pic>
        <p:pic>
          <p:nvPicPr>
            <p:cNvPr id="72" name="object 72"/>
            <p:cNvPicPr/>
            <p:nvPr/>
          </p:nvPicPr>
          <p:blipFill>
            <a:blip r:embed="rId15" cstate="print"/>
            <a:stretch>
              <a:fillRect/>
            </a:stretch>
          </p:blipFill>
          <p:spPr>
            <a:xfrm>
              <a:off x="2375474" y="5437682"/>
              <a:ext cx="91957" cy="104266"/>
            </a:xfrm>
            <a:prstGeom prst="rect">
              <a:avLst/>
            </a:prstGeom>
          </p:spPr>
        </p:pic>
        <p:pic>
          <p:nvPicPr>
            <p:cNvPr id="73" name="object 73"/>
            <p:cNvPicPr/>
            <p:nvPr/>
          </p:nvPicPr>
          <p:blipFill>
            <a:blip r:embed="rId16" cstate="print"/>
            <a:stretch>
              <a:fillRect/>
            </a:stretch>
          </p:blipFill>
          <p:spPr>
            <a:xfrm>
              <a:off x="2406462" y="5616701"/>
              <a:ext cx="91957" cy="104266"/>
            </a:xfrm>
            <a:prstGeom prst="rect">
              <a:avLst/>
            </a:prstGeom>
          </p:spPr>
        </p:pic>
        <p:pic>
          <p:nvPicPr>
            <p:cNvPr id="74" name="object 74"/>
            <p:cNvPicPr/>
            <p:nvPr/>
          </p:nvPicPr>
          <p:blipFill>
            <a:blip r:embed="rId17" cstate="print"/>
            <a:stretch>
              <a:fillRect/>
            </a:stretch>
          </p:blipFill>
          <p:spPr>
            <a:xfrm>
              <a:off x="1866496" y="5164251"/>
              <a:ext cx="413584" cy="320700"/>
            </a:xfrm>
            <a:prstGeom prst="rect">
              <a:avLst/>
            </a:prstGeom>
          </p:spPr>
        </p:pic>
        <p:pic>
          <p:nvPicPr>
            <p:cNvPr id="75" name="object 75"/>
            <p:cNvPicPr/>
            <p:nvPr/>
          </p:nvPicPr>
          <p:blipFill>
            <a:blip r:embed="rId18" cstate="print"/>
            <a:stretch>
              <a:fillRect/>
            </a:stretch>
          </p:blipFill>
          <p:spPr>
            <a:xfrm>
              <a:off x="1809448" y="5380685"/>
              <a:ext cx="91957" cy="104266"/>
            </a:xfrm>
            <a:prstGeom prst="rect">
              <a:avLst/>
            </a:prstGeom>
          </p:spPr>
        </p:pic>
        <p:pic>
          <p:nvPicPr>
            <p:cNvPr id="76" name="object 76"/>
            <p:cNvPicPr/>
            <p:nvPr/>
          </p:nvPicPr>
          <p:blipFill>
            <a:blip r:embed="rId19" cstate="print"/>
            <a:stretch>
              <a:fillRect/>
            </a:stretch>
          </p:blipFill>
          <p:spPr>
            <a:xfrm>
              <a:off x="2183692" y="5548236"/>
              <a:ext cx="91957" cy="104266"/>
            </a:xfrm>
            <a:prstGeom prst="rect">
              <a:avLst/>
            </a:prstGeom>
          </p:spPr>
        </p:pic>
        <p:pic>
          <p:nvPicPr>
            <p:cNvPr id="77" name="object 77"/>
            <p:cNvPicPr/>
            <p:nvPr/>
          </p:nvPicPr>
          <p:blipFill>
            <a:blip r:embed="rId20" cstate="print"/>
            <a:stretch>
              <a:fillRect/>
            </a:stretch>
          </p:blipFill>
          <p:spPr>
            <a:xfrm>
              <a:off x="2017619" y="5614504"/>
              <a:ext cx="91952" cy="104394"/>
            </a:xfrm>
            <a:prstGeom prst="rect">
              <a:avLst/>
            </a:prstGeom>
          </p:spPr>
        </p:pic>
        <p:pic>
          <p:nvPicPr>
            <p:cNvPr id="78" name="object 78"/>
            <p:cNvPicPr/>
            <p:nvPr/>
          </p:nvPicPr>
          <p:blipFill>
            <a:blip r:embed="rId21" cstate="print"/>
            <a:stretch>
              <a:fillRect/>
            </a:stretch>
          </p:blipFill>
          <p:spPr>
            <a:xfrm>
              <a:off x="2497487" y="4803038"/>
              <a:ext cx="77361" cy="87249"/>
            </a:xfrm>
            <a:prstGeom prst="rect">
              <a:avLst/>
            </a:prstGeom>
          </p:spPr>
        </p:pic>
        <p:pic>
          <p:nvPicPr>
            <p:cNvPr id="79" name="object 79"/>
            <p:cNvPicPr/>
            <p:nvPr/>
          </p:nvPicPr>
          <p:blipFill>
            <a:blip r:embed="rId22" cstate="print"/>
            <a:stretch>
              <a:fillRect/>
            </a:stretch>
          </p:blipFill>
          <p:spPr>
            <a:xfrm>
              <a:off x="2473490" y="4647438"/>
              <a:ext cx="80327" cy="87249"/>
            </a:xfrm>
            <a:prstGeom prst="rect">
              <a:avLst/>
            </a:prstGeom>
          </p:spPr>
        </p:pic>
        <p:pic>
          <p:nvPicPr>
            <p:cNvPr id="80" name="object 80"/>
            <p:cNvPicPr/>
            <p:nvPr/>
          </p:nvPicPr>
          <p:blipFill>
            <a:blip r:embed="rId23" cstate="print"/>
            <a:stretch>
              <a:fillRect/>
            </a:stretch>
          </p:blipFill>
          <p:spPr>
            <a:xfrm>
              <a:off x="2579179" y="4720805"/>
              <a:ext cx="375170" cy="386422"/>
            </a:xfrm>
            <a:prstGeom prst="rect">
              <a:avLst/>
            </a:prstGeom>
          </p:spPr>
        </p:pic>
        <p:pic>
          <p:nvPicPr>
            <p:cNvPr id="81" name="object 81"/>
            <p:cNvPicPr/>
            <p:nvPr/>
          </p:nvPicPr>
          <p:blipFill>
            <a:blip r:embed="rId24" cstate="print"/>
            <a:stretch>
              <a:fillRect/>
            </a:stretch>
          </p:blipFill>
          <p:spPr>
            <a:xfrm>
              <a:off x="2812377" y="5222214"/>
              <a:ext cx="77368" cy="87249"/>
            </a:xfrm>
            <a:prstGeom prst="rect">
              <a:avLst/>
            </a:prstGeom>
          </p:spPr>
        </p:pic>
        <p:pic>
          <p:nvPicPr>
            <p:cNvPr id="82" name="object 82"/>
            <p:cNvPicPr/>
            <p:nvPr/>
          </p:nvPicPr>
          <p:blipFill>
            <a:blip r:embed="rId25" cstate="print"/>
            <a:stretch>
              <a:fillRect/>
            </a:stretch>
          </p:blipFill>
          <p:spPr>
            <a:xfrm>
              <a:off x="2903239" y="5065750"/>
              <a:ext cx="77361" cy="87249"/>
            </a:xfrm>
            <a:prstGeom prst="rect">
              <a:avLst/>
            </a:prstGeom>
          </p:spPr>
        </p:pic>
        <p:pic>
          <p:nvPicPr>
            <p:cNvPr id="83" name="object 83"/>
            <p:cNvPicPr/>
            <p:nvPr/>
          </p:nvPicPr>
          <p:blipFill>
            <a:blip r:embed="rId26" cstate="print"/>
            <a:stretch>
              <a:fillRect/>
            </a:stretch>
          </p:blipFill>
          <p:spPr>
            <a:xfrm>
              <a:off x="2284488" y="4666462"/>
              <a:ext cx="77368" cy="87249"/>
            </a:xfrm>
            <a:prstGeom prst="rect">
              <a:avLst/>
            </a:prstGeom>
          </p:spPr>
        </p:pic>
        <p:sp>
          <p:nvSpPr>
            <p:cNvPr id="84" name="object 84"/>
            <p:cNvSpPr/>
            <p:nvPr/>
          </p:nvSpPr>
          <p:spPr>
            <a:xfrm>
              <a:off x="3726180" y="5081016"/>
              <a:ext cx="1694814" cy="704215"/>
            </a:xfrm>
            <a:custGeom>
              <a:avLst/>
              <a:gdLst/>
              <a:ahLst/>
              <a:cxnLst/>
              <a:rect l="l" t="t" r="r" b="b"/>
              <a:pathLst>
                <a:path w="1694814" h="704214">
                  <a:moveTo>
                    <a:pt x="352044" y="704088"/>
                  </a:moveTo>
                  <a:lnTo>
                    <a:pt x="0" y="352044"/>
                  </a:lnTo>
                  <a:lnTo>
                    <a:pt x="352044" y="0"/>
                  </a:lnTo>
                  <a:lnTo>
                    <a:pt x="352044" y="175260"/>
                  </a:lnTo>
                  <a:lnTo>
                    <a:pt x="1694688" y="175260"/>
                  </a:lnTo>
                  <a:lnTo>
                    <a:pt x="1694688" y="527304"/>
                  </a:lnTo>
                  <a:lnTo>
                    <a:pt x="352044" y="527304"/>
                  </a:lnTo>
                  <a:lnTo>
                    <a:pt x="352044" y="704088"/>
                  </a:lnTo>
                  <a:close/>
                </a:path>
              </a:pathLst>
            </a:custGeom>
            <a:solidFill>
              <a:srgbClr val="84AA33"/>
            </a:solidFill>
          </p:spPr>
          <p:txBody>
            <a:bodyPr wrap="square" lIns="0" tIns="0" rIns="0" bIns="0" rtlCol="0"/>
            <a:lstStyle/>
            <a:p/>
          </p:txBody>
        </p:sp>
        <p:sp>
          <p:nvSpPr>
            <p:cNvPr id="85" name="object 85"/>
            <p:cNvSpPr/>
            <p:nvPr/>
          </p:nvSpPr>
          <p:spPr>
            <a:xfrm>
              <a:off x="3715956" y="5071287"/>
              <a:ext cx="1714500" cy="723265"/>
            </a:xfrm>
            <a:custGeom>
              <a:avLst/>
              <a:gdLst/>
              <a:ahLst/>
              <a:cxnLst/>
              <a:rect l="l" t="t" r="r" b="b"/>
              <a:pathLst>
                <a:path w="1714500" h="723264">
                  <a:moveTo>
                    <a:pt x="360819" y="723188"/>
                  </a:moveTo>
                  <a:lnTo>
                    <a:pt x="2730" y="368325"/>
                  </a:lnTo>
                  <a:lnTo>
                    <a:pt x="0" y="362661"/>
                  </a:lnTo>
                  <a:lnTo>
                    <a:pt x="0" y="360527"/>
                  </a:lnTo>
                  <a:lnTo>
                    <a:pt x="354838" y="2755"/>
                  </a:lnTo>
                  <a:lnTo>
                    <a:pt x="360819" y="0"/>
                  </a:lnTo>
                  <a:lnTo>
                    <a:pt x="363054" y="88"/>
                  </a:lnTo>
                  <a:lnTo>
                    <a:pt x="371093" y="9486"/>
                  </a:lnTo>
                  <a:lnTo>
                    <a:pt x="352043" y="9486"/>
                  </a:lnTo>
                  <a:lnTo>
                    <a:pt x="352043" y="32486"/>
                  </a:lnTo>
                  <a:lnTo>
                    <a:pt x="29679" y="354850"/>
                  </a:lnTo>
                  <a:lnTo>
                    <a:pt x="16205" y="354850"/>
                  </a:lnTo>
                  <a:lnTo>
                    <a:pt x="16205" y="368325"/>
                  </a:lnTo>
                  <a:lnTo>
                    <a:pt x="29679" y="368325"/>
                  </a:lnTo>
                  <a:lnTo>
                    <a:pt x="352043" y="690701"/>
                  </a:lnTo>
                  <a:lnTo>
                    <a:pt x="352043" y="713689"/>
                  </a:lnTo>
                  <a:lnTo>
                    <a:pt x="371093" y="713689"/>
                  </a:lnTo>
                  <a:lnTo>
                    <a:pt x="363054" y="723099"/>
                  </a:lnTo>
                  <a:lnTo>
                    <a:pt x="360819" y="723188"/>
                  </a:lnTo>
                  <a:close/>
                </a:path>
                <a:path w="1714500" h="723264">
                  <a:moveTo>
                    <a:pt x="352043" y="32486"/>
                  </a:moveTo>
                  <a:lnTo>
                    <a:pt x="352043" y="9486"/>
                  </a:lnTo>
                  <a:lnTo>
                    <a:pt x="368300" y="16230"/>
                  </a:lnTo>
                  <a:lnTo>
                    <a:pt x="352043" y="32486"/>
                  </a:lnTo>
                  <a:close/>
                </a:path>
                <a:path w="1714500" h="723264">
                  <a:moveTo>
                    <a:pt x="1695107" y="195071"/>
                  </a:moveTo>
                  <a:lnTo>
                    <a:pt x="361568" y="195071"/>
                  </a:lnTo>
                  <a:lnTo>
                    <a:pt x="359448" y="194830"/>
                  </a:lnTo>
                  <a:lnTo>
                    <a:pt x="352043" y="185546"/>
                  </a:lnTo>
                  <a:lnTo>
                    <a:pt x="352043" y="32486"/>
                  </a:lnTo>
                  <a:lnTo>
                    <a:pt x="368300" y="16230"/>
                  </a:lnTo>
                  <a:lnTo>
                    <a:pt x="352043" y="9486"/>
                  </a:lnTo>
                  <a:lnTo>
                    <a:pt x="371093" y="9486"/>
                  </a:lnTo>
                  <a:lnTo>
                    <a:pt x="371093" y="176021"/>
                  </a:lnTo>
                  <a:lnTo>
                    <a:pt x="361568" y="176021"/>
                  </a:lnTo>
                  <a:lnTo>
                    <a:pt x="371093" y="185546"/>
                  </a:lnTo>
                  <a:lnTo>
                    <a:pt x="1695107" y="185546"/>
                  </a:lnTo>
                  <a:lnTo>
                    <a:pt x="1695107" y="195071"/>
                  </a:lnTo>
                  <a:close/>
                </a:path>
                <a:path w="1714500" h="723264">
                  <a:moveTo>
                    <a:pt x="371093" y="185546"/>
                  </a:moveTo>
                  <a:lnTo>
                    <a:pt x="361568" y="176021"/>
                  </a:lnTo>
                  <a:lnTo>
                    <a:pt x="371093" y="176021"/>
                  </a:lnTo>
                  <a:lnTo>
                    <a:pt x="371093" y="185546"/>
                  </a:lnTo>
                  <a:close/>
                </a:path>
                <a:path w="1714500" h="723264">
                  <a:moveTo>
                    <a:pt x="1714157" y="195071"/>
                  </a:moveTo>
                  <a:lnTo>
                    <a:pt x="1704632" y="195071"/>
                  </a:lnTo>
                  <a:lnTo>
                    <a:pt x="1695107" y="185546"/>
                  </a:lnTo>
                  <a:lnTo>
                    <a:pt x="371093" y="185546"/>
                  </a:lnTo>
                  <a:lnTo>
                    <a:pt x="371093" y="176021"/>
                  </a:lnTo>
                  <a:lnTo>
                    <a:pt x="1704632" y="176021"/>
                  </a:lnTo>
                  <a:lnTo>
                    <a:pt x="1714157" y="185546"/>
                  </a:lnTo>
                  <a:lnTo>
                    <a:pt x="1714157" y="195071"/>
                  </a:lnTo>
                  <a:close/>
                </a:path>
                <a:path w="1714500" h="723264">
                  <a:moveTo>
                    <a:pt x="1695107" y="537641"/>
                  </a:moveTo>
                  <a:lnTo>
                    <a:pt x="1695107" y="185546"/>
                  </a:lnTo>
                  <a:lnTo>
                    <a:pt x="1704632" y="195071"/>
                  </a:lnTo>
                  <a:lnTo>
                    <a:pt x="1714157" y="195071"/>
                  </a:lnTo>
                  <a:lnTo>
                    <a:pt x="1714157" y="528116"/>
                  </a:lnTo>
                  <a:lnTo>
                    <a:pt x="1704632" y="528116"/>
                  </a:lnTo>
                  <a:lnTo>
                    <a:pt x="1695107" y="537641"/>
                  </a:lnTo>
                  <a:close/>
                </a:path>
                <a:path w="1714500" h="723264">
                  <a:moveTo>
                    <a:pt x="16205" y="368325"/>
                  </a:moveTo>
                  <a:lnTo>
                    <a:pt x="16205" y="354850"/>
                  </a:lnTo>
                  <a:lnTo>
                    <a:pt x="22942" y="361588"/>
                  </a:lnTo>
                  <a:lnTo>
                    <a:pt x="16205" y="368325"/>
                  </a:lnTo>
                  <a:close/>
                </a:path>
                <a:path w="1714500" h="723264">
                  <a:moveTo>
                    <a:pt x="22942" y="361588"/>
                  </a:moveTo>
                  <a:lnTo>
                    <a:pt x="16205" y="354850"/>
                  </a:lnTo>
                  <a:lnTo>
                    <a:pt x="29679" y="354850"/>
                  </a:lnTo>
                  <a:lnTo>
                    <a:pt x="22942" y="361588"/>
                  </a:lnTo>
                  <a:close/>
                </a:path>
                <a:path w="1714500" h="723264">
                  <a:moveTo>
                    <a:pt x="29679" y="368325"/>
                  </a:moveTo>
                  <a:lnTo>
                    <a:pt x="16205" y="368325"/>
                  </a:lnTo>
                  <a:lnTo>
                    <a:pt x="22942" y="361588"/>
                  </a:lnTo>
                  <a:lnTo>
                    <a:pt x="29679" y="368325"/>
                  </a:lnTo>
                  <a:close/>
                </a:path>
                <a:path w="1714500" h="723264">
                  <a:moveTo>
                    <a:pt x="371093" y="713689"/>
                  </a:moveTo>
                  <a:lnTo>
                    <a:pt x="352043" y="713689"/>
                  </a:lnTo>
                  <a:lnTo>
                    <a:pt x="368300" y="706958"/>
                  </a:lnTo>
                  <a:lnTo>
                    <a:pt x="352043" y="690701"/>
                  </a:lnTo>
                  <a:lnTo>
                    <a:pt x="352043" y="537641"/>
                  </a:lnTo>
                  <a:lnTo>
                    <a:pt x="352285" y="535520"/>
                  </a:lnTo>
                  <a:lnTo>
                    <a:pt x="361568" y="528116"/>
                  </a:lnTo>
                  <a:lnTo>
                    <a:pt x="1695107" y="528116"/>
                  </a:lnTo>
                  <a:lnTo>
                    <a:pt x="1695107" y="537641"/>
                  </a:lnTo>
                  <a:lnTo>
                    <a:pt x="371093" y="537641"/>
                  </a:lnTo>
                  <a:lnTo>
                    <a:pt x="361568" y="547166"/>
                  </a:lnTo>
                  <a:lnTo>
                    <a:pt x="371093" y="547166"/>
                  </a:lnTo>
                  <a:lnTo>
                    <a:pt x="371093" y="713689"/>
                  </a:lnTo>
                  <a:close/>
                </a:path>
                <a:path w="1714500" h="723264">
                  <a:moveTo>
                    <a:pt x="1704632" y="547166"/>
                  </a:moveTo>
                  <a:lnTo>
                    <a:pt x="371093" y="547166"/>
                  </a:lnTo>
                  <a:lnTo>
                    <a:pt x="371093" y="537641"/>
                  </a:lnTo>
                  <a:lnTo>
                    <a:pt x="1695107" y="537641"/>
                  </a:lnTo>
                  <a:lnTo>
                    <a:pt x="1704632" y="528116"/>
                  </a:lnTo>
                  <a:lnTo>
                    <a:pt x="1714157" y="528116"/>
                  </a:lnTo>
                  <a:lnTo>
                    <a:pt x="1714157" y="537641"/>
                  </a:lnTo>
                  <a:lnTo>
                    <a:pt x="1706752" y="546925"/>
                  </a:lnTo>
                  <a:lnTo>
                    <a:pt x="1704632" y="547166"/>
                  </a:lnTo>
                  <a:close/>
                </a:path>
                <a:path w="1714500" h="723264">
                  <a:moveTo>
                    <a:pt x="371093" y="547166"/>
                  </a:moveTo>
                  <a:lnTo>
                    <a:pt x="361568" y="547166"/>
                  </a:lnTo>
                  <a:lnTo>
                    <a:pt x="371093" y="537641"/>
                  </a:lnTo>
                  <a:lnTo>
                    <a:pt x="371093" y="547166"/>
                  </a:lnTo>
                  <a:close/>
                </a:path>
                <a:path w="1714500" h="723264">
                  <a:moveTo>
                    <a:pt x="352043" y="713689"/>
                  </a:moveTo>
                  <a:lnTo>
                    <a:pt x="352043" y="690701"/>
                  </a:lnTo>
                  <a:lnTo>
                    <a:pt x="368300" y="706958"/>
                  </a:lnTo>
                  <a:lnTo>
                    <a:pt x="352043" y="713689"/>
                  </a:lnTo>
                  <a:close/>
                </a:path>
              </a:pathLst>
            </a:custGeom>
            <a:solidFill>
              <a:srgbClr val="5F7B22"/>
            </a:solidFill>
          </p:spPr>
          <p:txBody>
            <a:bodyPr wrap="square" lIns="0" tIns="0" rIns="0" bIns="0" rtlCol="0"/>
            <a:lstStyle/>
            <a:p/>
          </p:txBody>
        </p:sp>
        <p:sp>
          <p:nvSpPr>
            <p:cNvPr id="86" name="object 86"/>
            <p:cNvSpPr/>
            <p:nvPr/>
          </p:nvSpPr>
          <p:spPr>
            <a:xfrm>
              <a:off x="3707891" y="2141220"/>
              <a:ext cx="1656714" cy="704215"/>
            </a:xfrm>
            <a:custGeom>
              <a:avLst/>
              <a:gdLst/>
              <a:ahLst/>
              <a:cxnLst/>
              <a:rect l="l" t="t" r="r" b="b"/>
              <a:pathLst>
                <a:path w="1656714" h="704214">
                  <a:moveTo>
                    <a:pt x="1304544" y="704087"/>
                  </a:moveTo>
                  <a:lnTo>
                    <a:pt x="1304544" y="527303"/>
                  </a:lnTo>
                  <a:lnTo>
                    <a:pt x="0" y="527303"/>
                  </a:lnTo>
                  <a:lnTo>
                    <a:pt x="0" y="175259"/>
                  </a:lnTo>
                  <a:lnTo>
                    <a:pt x="1304544" y="175259"/>
                  </a:lnTo>
                  <a:lnTo>
                    <a:pt x="1304544" y="0"/>
                  </a:lnTo>
                  <a:lnTo>
                    <a:pt x="1656588" y="352043"/>
                  </a:lnTo>
                  <a:lnTo>
                    <a:pt x="1304544" y="704087"/>
                  </a:lnTo>
                  <a:close/>
                </a:path>
              </a:pathLst>
            </a:custGeom>
            <a:solidFill>
              <a:srgbClr val="84AA33"/>
            </a:solidFill>
          </p:spPr>
          <p:txBody>
            <a:bodyPr wrap="square" lIns="0" tIns="0" rIns="0" bIns="0" rtlCol="0"/>
            <a:lstStyle/>
            <a:p/>
          </p:txBody>
        </p:sp>
        <p:sp>
          <p:nvSpPr>
            <p:cNvPr id="87" name="object 87"/>
            <p:cNvSpPr/>
            <p:nvPr/>
          </p:nvSpPr>
          <p:spPr>
            <a:xfrm>
              <a:off x="3698379" y="2131110"/>
              <a:ext cx="1675764" cy="723265"/>
            </a:xfrm>
            <a:custGeom>
              <a:avLst/>
              <a:gdLst/>
              <a:ahLst/>
              <a:cxnLst/>
              <a:rect l="l" t="t" r="r" b="b"/>
              <a:pathLst>
                <a:path w="1675764" h="723264">
                  <a:moveTo>
                    <a:pt x="1304086" y="185547"/>
                  </a:moveTo>
                  <a:lnTo>
                    <a:pt x="1304086" y="9499"/>
                  </a:lnTo>
                  <a:lnTo>
                    <a:pt x="1304353" y="7277"/>
                  </a:lnTo>
                  <a:lnTo>
                    <a:pt x="1314361" y="0"/>
                  </a:lnTo>
                  <a:lnTo>
                    <a:pt x="1316558" y="431"/>
                  </a:lnTo>
                  <a:lnTo>
                    <a:pt x="1318590" y="1371"/>
                  </a:lnTo>
                  <a:lnTo>
                    <a:pt x="1320342" y="2755"/>
                  </a:lnTo>
                  <a:lnTo>
                    <a:pt x="1327086" y="9499"/>
                  </a:lnTo>
                  <a:lnTo>
                    <a:pt x="1323136" y="9499"/>
                  </a:lnTo>
                  <a:lnTo>
                    <a:pt x="1306868" y="16230"/>
                  </a:lnTo>
                  <a:lnTo>
                    <a:pt x="1323136" y="32498"/>
                  </a:lnTo>
                  <a:lnTo>
                    <a:pt x="1323136" y="176022"/>
                  </a:lnTo>
                  <a:lnTo>
                    <a:pt x="1313611" y="176022"/>
                  </a:lnTo>
                  <a:lnTo>
                    <a:pt x="1304086" y="185547"/>
                  </a:lnTo>
                  <a:close/>
                </a:path>
                <a:path w="1675764" h="723264">
                  <a:moveTo>
                    <a:pt x="1323136" y="32498"/>
                  </a:moveTo>
                  <a:lnTo>
                    <a:pt x="1306868" y="16230"/>
                  </a:lnTo>
                  <a:lnTo>
                    <a:pt x="1323136" y="9499"/>
                  </a:lnTo>
                  <a:lnTo>
                    <a:pt x="1323136" y="32498"/>
                  </a:lnTo>
                  <a:close/>
                </a:path>
                <a:path w="1675764" h="723264">
                  <a:moveTo>
                    <a:pt x="1652244" y="361594"/>
                  </a:moveTo>
                  <a:lnTo>
                    <a:pt x="1323136" y="32498"/>
                  </a:lnTo>
                  <a:lnTo>
                    <a:pt x="1323136" y="9499"/>
                  </a:lnTo>
                  <a:lnTo>
                    <a:pt x="1327086" y="9499"/>
                  </a:lnTo>
                  <a:lnTo>
                    <a:pt x="1672437" y="354863"/>
                  </a:lnTo>
                  <a:lnTo>
                    <a:pt x="1658975" y="354863"/>
                  </a:lnTo>
                  <a:lnTo>
                    <a:pt x="1652244" y="361594"/>
                  </a:lnTo>
                  <a:close/>
                </a:path>
                <a:path w="1675764" h="723264">
                  <a:moveTo>
                    <a:pt x="1304086" y="547166"/>
                  </a:moveTo>
                  <a:lnTo>
                    <a:pt x="9525" y="547166"/>
                  </a:lnTo>
                  <a:lnTo>
                    <a:pt x="7404" y="546925"/>
                  </a:lnTo>
                  <a:lnTo>
                    <a:pt x="0" y="537641"/>
                  </a:lnTo>
                  <a:lnTo>
                    <a:pt x="0" y="185547"/>
                  </a:lnTo>
                  <a:lnTo>
                    <a:pt x="9525" y="176022"/>
                  </a:lnTo>
                  <a:lnTo>
                    <a:pt x="1304086" y="176022"/>
                  </a:lnTo>
                  <a:lnTo>
                    <a:pt x="1304086" y="185547"/>
                  </a:lnTo>
                  <a:lnTo>
                    <a:pt x="19050" y="185547"/>
                  </a:lnTo>
                  <a:lnTo>
                    <a:pt x="9525" y="195072"/>
                  </a:lnTo>
                  <a:lnTo>
                    <a:pt x="19050" y="195072"/>
                  </a:lnTo>
                  <a:lnTo>
                    <a:pt x="19050" y="528116"/>
                  </a:lnTo>
                  <a:lnTo>
                    <a:pt x="9525" y="528116"/>
                  </a:lnTo>
                  <a:lnTo>
                    <a:pt x="19050" y="537641"/>
                  </a:lnTo>
                  <a:lnTo>
                    <a:pt x="1304086" y="537641"/>
                  </a:lnTo>
                  <a:lnTo>
                    <a:pt x="1304086" y="547166"/>
                  </a:lnTo>
                  <a:close/>
                </a:path>
                <a:path w="1675764" h="723264">
                  <a:moveTo>
                    <a:pt x="1313611" y="195072"/>
                  </a:moveTo>
                  <a:lnTo>
                    <a:pt x="19050" y="195072"/>
                  </a:lnTo>
                  <a:lnTo>
                    <a:pt x="19050" y="185547"/>
                  </a:lnTo>
                  <a:lnTo>
                    <a:pt x="1304086" y="185547"/>
                  </a:lnTo>
                  <a:lnTo>
                    <a:pt x="1313611" y="176022"/>
                  </a:lnTo>
                  <a:lnTo>
                    <a:pt x="1323136" y="176022"/>
                  </a:lnTo>
                  <a:lnTo>
                    <a:pt x="1323136" y="185547"/>
                  </a:lnTo>
                  <a:lnTo>
                    <a:pt x="1315732" y="194830"/>
                  </a:lnTo>
                  <a:lnTo>
                    <a:pt x="1313611" y="195072"/>
                  </a:lnTo>
                  <a:close/>
                </a:path>
                <a:path w="1675764" h="723264">
                  <a:moveTo>
                    <a:pt x="19050" y="195072"/>
                  </a:moveTo>
                  <a:lnTo>
                    <a:pt x="9525" y="195072"/>
                  </a:lnTo>
                  <a:lnTo>
                    <a:pt x="19050" y="185547"/>
                  </a:lnTo>
                  <a:lnTo>
                    <a:pt x="19050" y="195072"/>
                  </a:lnTo>
                  <a:close/>
                </a:path>
                <a:path w="1675764" h="723264">
                  <a:moveTo>
                    <a:pt x="1658975" y="368325"/>
                  </a:moveTo>
                  <a:lnTo>
                    <a:pt x="1652244" y="361594"/>
                  </a:lnTo>
                  <a:lnTo>
                    <a:pt x="1658975" y="354863"/>
                  </a:lnTo>
                  <a:lnTo>
                    <a:pt x="1658975" y="368325"/>
                  </a:lnTo>
                  <a:close/>
                </a:path>
                <a:path w="1675764" h="723264">
                  <a:moveTo>
                    <a:pt x="1672437" y="368325"/>
                  </a:moveTo>
                  <a:lnTo>
                    <a:pt x="1658975" y="368325"/>
                  </a:lnTo>
                  <a:lnTo>
                    <a:pt x="1658975" y="354863"/>
                  </a:lnTo>
                  <a:lnTo>
                    <a:pt x="1672437" y="354863"/>
                  </a:lnTo>
                  <a:lnTo>
                    <a:pt x="1673771" y="356527"/>
                  </a:lnTo>
                  <a:lnTo>
                    <a:pt x="1674698" y="358444"/>
                  </a:lnTo>
                  <a:lnTo>
                    <a:pt x="1675168" y="360527"/>
                  </a:lnTo>
                  <a:lnTo>
                    <a:pt x="1675168" y="362661"/>
                  </a:lnTo>
                  <a:lnTo>
                    <a:pt x="1674698" y="364744"/>
                  </a:lnTo>
                  <a:lnTo>
                    <a:pt x="1673771" y="366661"/>
                  </a:lnTo>
                  <a:lnTo>
                    <a:pt x="1672437" y="368325"/>
                  </a:lnTo>
                  <a:close/>
                </a:path>
                <a:path w="1675764" h="723264">
                  <a:moveTo>
                    <a:pt x="1327086" y="713689"/>
                  </a:moveTo>
                  <a:lnTo>
                    <a:pt x="1323136" y="713689"/>
                  </a:lnTo>
                  <a:lnTo>
                    <a:pt x="1323136" y="690690"/>
                  </a:lnTo>
                  <a:lnTo>
                    <a:pt x="1652244" y="361594"/>
                  </a:lnTo>
                  <a:lnTo>
                    <a:pt x="1658975" y="368325"/>
                  </a:lnTo>
                  <a:lnTo>
                    <a:pt x="1672437" y="368325"/>
                  </a:lnTo>
                  <a:lnTo>
                    <a:pt x="1327086" y="713689"/>
                  </a:lnTo>
                  <a:close/>
                </a:path>
                <a:path w="1675764" h="723264">
                  <a:moveTo>
                    <a:pt x="19050" y="537641"/>
                  </a:moveTo>
                  <a:lnTo>
                    <a:pt x="9525" y="528116"/>
                  </a:lnTo>
                  <a:lnTo>
                    <a:pt x="19050" y="528116"/>
                  </a:lnTo>
                  <a:lnTo>
                    <a:pt x="19050" y="537641"/>
                  </a:lnTo>
                  <a:close/>
                </a:path>
                <a:path w="1675764" h="723264">
                  <a:moveTo>
                    <a:pt x="1323136" y="547166"/>
                  </a:moveTo>
                  <a:lnTo>
                    <a:pt x="1313611" y="547166"/>
                  </a:lnTo>
                  <a:lnTo>
                    <a:pt x="1304086" y="537641"/>
                  </a:lnTo>
                  <a:lnTo>
                    <a:pt x="19050" y="537641"/>
                  </a:lnTo>
                  <a:lnTo>
                    <a:pt x="19050" y="528116"/>
                  </a:lnTo>
                  <a:lnTo>
                    <a:pt x="1313611" y="528116"/>
                  </a:lnTo>
                  <a:lnTo>
                    <a:pt x="1323136" y="537641"/>
                  </a:lnTo>
                  <a:lnTo>
                    <a:pt x="1323136" y="547166"/>
                  </a:lnTo>
                  <a:close/>
                </a:path>
                <a:path w="1675764" h="723264">
                  <a:moveTo>
                    <a:pt x="1314361" y="723188"/>
                  </a:moveTo>
                  <a:lnTo>
                    <a:pt x="1304086" y="713689"/>
                  </a:lnTo>
                  <a:lnTo>
                    <a:pt x="1304086" y="537641"/>
                  </a:lnTo>
                  <a:lnTo>
                    <a:pt x="1313611" y="547166"/>
                  </a:lnTo>
                  <a:lnTo>
                    <a:pt x="1323136" y="547166"/>
                  </a:lnTo>
                  <a:lnTo>
                    <a:pt x="1323136" y="690690"/>
                  </a:lnTo>
                  <a:lnTo>
                    <a:pt x="1306868" y="706958"/>
                  </a:lnTo>
                  <a:lnTo>
                    <a:pt x="1323136" y="713689"/>
                  </a:lnTo>
                  <a:lnTo>
                    <a:pt x="1327086" y="713689"/>
                  </a:lnTo>
                  <a:lnTo>
                    <a:pt x="1320342" y="720432"/>
                  </a:lnTo>
                  <a:lnTo>
                    <a:pt x="1318590" y="721817"/>
                  </a:lnTo>
                  <a:lnTo>
                    <a:pt x="1316558" y="722757"/>
                  </a:lnTo>
                  <a:lnTo>
                    <a:pt x="1314361" y="723188"/>
                  </a:lnTo>
                  <a:close/>
                </a:path>
                <a:path w="1675764" h="723264">
                  <a:moveTo>
                    <a:pt x="1323136" y="713689"/>
                  </a:moveTo>
                  <a:lnTo>
                    <a:pt x="1306868" y="706958"/>
                  </a:lnTo>
                  <a:lnTo>
                    <a:pt x="1323136" y="690690"/>
                  </a:lnTo>
                  <a:lnTo>
                    <a:pt x="1323136" y="713689"/>
                  </a:lnTo>
                  <a:close/>
                </a:path>
              </a:pathLst>
            </a:custGeom>
            <a:solidFill>
              <a:srgbClr val="5F7B22"/>
            </a:solidFill>
          </p:spPr>
          <p:txBody>
            <a:bodyPr wrap="square" lIns="0" tIns="0" rIns="0" bIns="0" rtlCol="0"/>
            <a:lstStyle/>
            <a:p/>
          </p:txBody>
        </p:sp>
        <p:sp>
          <p:nvSpPr>
            <p:cNvPr id="88" name="object 88"/>
            <p:cNvSpPr/>
            <p:nvPr/>
          </p:nvSpPr>
          <p:spPr>
            <a:xfrm>
              <a:off x="6274308" y="3706368"/>
              <a:ext cx="704215" cy="467995"/>
            </a:xfrm>
            <a:custGeom>
              <a:avLst/>
              <a:gdLst/>
              <a:ahLst/>
              <a:cxnLst/>
              <a:rect l="l" t="t" r="r" b="b"/>
              <a:pathLst>
                <a:path w="704215" h="467995">
                  <a:moveTo>
                    <a:pt x="352043" y="467868"/>
                  </a:moveTo>
                  <a:lnTo>
                    <a:pt x="0" y="233172"/>
                  </a:lnTo>
                  <a:lnTo>
                    <a:pt x="175259" y="233172"/>
                  </a:lnTo>
                  <a:lnTo>
                    <a:pt x="175259" y="0"/>
                  </a:lnTo>
                  <a:lnTo>
                    <a:pt x="527303" y="0"/>
                  </a:lnTo>
                  <a:lnTo>
                    <a:pt x="527303" y="233172"/>
                  </a:lnTo>
                  <a:lnTo>
                    <a:pt x="704088" y="233172"/>
                  </a:lnTo>
                  <a:lnTo>
                    <a:pt x="352043" y="467868"/>
                  </a:lnTo>
                  <a:close/>
                </a:path>
              </a:pathLst>
            </a:custGeom>
            <a:solidFill>
              <a:srgbClr val="84AA33"/>
            </a:solidFill>
          </p:spPr>
          <p:txBody>
            <a:bodyPr wrap="square" lIns="0" tIns="0" rIns="0" bIns="0" rtlCol="0"/>
            <a:lstStyle/>
            <a:p/>
          </p:txBody>
        </p:sp>
        <p:sp>
          <p:nvSpPr>
            <p:cNvPr id="89" name="object 89"/>
            <p:cNvSpPr/>
            <p:nvPr/>
          </p:nvSpPr>
          <p:spPr>
            <a:xfrm>
              <a:off x="6264465" y="3696550"/>
              <a:ext cx="723265" cy="487045"/>
            </a:xfrm>
            <a:custGeom>
              <a:avLst/>
              <a:gdLst/>
              <a:ahLst/>
              <a:cxnLst/>
              <a:rect l="l" t="t" r="r" b="b"/>
              <a:pathLst>
                <a:path w="723265" h="487045">
                  <a:moveTo>
                    <a:pt x="176047" y="243281"/>
                  </a:moveTo>
                  <a:lnTo>
                    <a:pt x="176047" y="9525"/>
                  </a:lnTo>
                  <a:lnTo>
                    <a:pt x="176288" y="7404"/>
                  </a:lnTo>
                  <a:lnTo>
                    <a:pt x="185572" y="0"/>
                  </a:lnTo>
                  <a:lnTo>
                    <a:pt x="537667" y="0"/>
                  </a:lnTo>
                  <a:lnTo>
                    <a:pt x="547192" y="9525"/>
                  </a:lnTo>
                  <a:lnTo>
                    <a:pt x="195097" y="9525"/>
                  </a:lnTo>
                  <a:lnTo>
                    <a:pt x="185572" y="19050"/>
                  </a:lnTo>
                  <a:lnTo>
                    <a:pt x="195097" y="19050"/>
                  </a:lnTo>
                  <a:lnTo>
                    <a:pt x="195097" y="233756"/>
                  </a:lnTo>
                  <a:lnTo>
                    <a:pt x="185572" y="233756"/>
                  </a:lnTo>
                  <a:lnTo>
                    <a:pt x="176047" y="243281"/>
                  </a:lnTo>
                  <a:close/>
                </a:path>
                <a:path w="723265" h="487045">
                  <a:moveTo>
                    <a:pt x="195097" y="19050"/>
                  </a:moveTo>
                  <a:lnTo>
                    <a:pt x="185572" y="19050"/>
                  </a:lnTo>
                  <a:lnTo>
                    <a:pt x="195097" y="9525"/>
                  </a:lnTo>
                  <a:lnTo>
                    <a:pt x="195097" y="19050"/>
                  </a:lnTo>
                  <a:close/>
                </a:path>
                <a:path w="723265" h="487045">
                  <a:moveTo>
                    <a:pt x="528142" y="19050"/>
                  </a:moveTo>
                  <a:lnTo>
                    <a:pt x="195097" y="19050"/>
                  </a:lnTo>
                  <a:lnTo>
                    <a:pt x="195097" y="9525"/>
                  </a:lnTo>
                  <a:lnTo>
                    <a:pt x="528142" y="9525"/>
                  </a:lnTo>
                  <a:lnTo>
                    <a:pt x="528142" y="19050"/>
                  </a:lnTo>
                  <a:close/>
                </a:path>
                <a:path w="723265" h="487045">
                  <a:moveTo>
                    <a:pt x="682152" y="252806"/>
                  </a:moveTo>
                  <a:lnTo>
                    <a:pt x="537667" y="252806"/>
                  </a:lnTo>
                  <a:lnTo>
                    <a:pt x="535546" y="252564"/>
                  </a:lnTo>
                  <a:lnTo>
                    <a:pt x="528142" y="243281"/>
                  </a:lnTo>
                  <a:lnTo>
                    <a:pt x="528142" y="9525"/>
                  </a:lnTo>
                  <a:lnTo>
                    <a:pt x="537667" y="19050"/>
                  </a:lnTo>
                  <a:lnTo>
                    <a:pt x="547192" y="19050"/>
                  </a:lnTo>
                  <a:lnTo>
                    <a:pt x="547192" y="233756"/>
                  </a:lnTo>
                  <a:lnTo>
                    <a:pt x="537667" y="233756"/>
                  </a:lnTo>
                  <a:lnTo>
                    <a:pt x="547192" y="243281"/>
                  </a:lnTo>
                  <a:lnTo>
                    <a:pt x="696500" y="243281"/>
                  </a:lnTo>
                  <a:lnTo>
                    <a:pt x="682152" y="252806"/>
                  </a:lnTo>
                  <a:close/>
                </a:path>
                <a:path w="723265" h="487045">
                  <a:moveTo>
                    <a:pt x="547192" y="19050"/>
                  </a:moveTo>
                  <a:lnTo>
                    <a:pt x="537667" y="19050"/>
                  </a:lnTo>
                  <a:lnTo>
                    <a:pt x="528142" y="9525"/>
                  </a:lnTo>
                  <a:lnTo>
                    <a:pt x="547192" y="9525"/>
                  </a:lnTo>
                  <a:lnTo>
                    <a:pt x="547192" y="19050"/>
                  </a:lnTo>
                  <a:close/>
                </a:path>
                <a:path w="723265" h="487045">
                  <a:moveTo>
                    <a:pt x="362737" y="486486"/>
                  </a:moveTo>
                  <a:lnTo>
                    <a:pt x="360502" y="486486"/>
                  </a:lnTo>
                  <a:lnTo>
                    <a:pt x="358343" y="485978"/>
                  </a:lnTo>
                  <a:lnTo>
                    <a:pt x="4254" y="251205"/>
                  </a:lnTo>
                  <a:lnTo>
                    <a:pt x="0" y="242912"/>
                  </a:lnTo>
                  <a:lnTo>
                    <a:pt x="406" y="240525"/>
                  </a:lnTo>
                  <a:lnTo>
                    <a:pt x="9525" y="233756"/>
                  </a:lnTo>
                  <a:lnTo>
                    <a:pt x="176047" y="233756"/>
                  </a:lnTo>
                  <a:lnTo>
                    <a:pt x="176047" y="235343"/>
                  </a:lnTo>
                  <a:lnTo>
                    <a:pt x="14782" y="235343"/>
                  </a:lnTo>
                  <a:lnTo>
                    <a:pt x="9525" y="252806"/>
                  </a:lnTo>
                  <a:lnTo>
                    <a:pt x="41086" y="252806"/>
                  </a:lnTo>
                  <a:lnTo>
                    <a:pt x="361619" y="465600"/>
                  </a:lnTo>
                  <a:lnTo>
                    <a:pt x="356349" y="469099"/>
                  </a:lnTo>
                  <a:lnTo>
                    <a:pt x="390782" y="469099"/>
                  </a:lnTo>
                  <a:lnTo>
                    <a:pt x="366890" y="484962"/>
                  </a:lnTo>
                  <a:lnTo>
                    <a:pt x="364896" y="485978"/>
                  </a:lnTo>
                  <a:lnTo>
                    <a:pt x="362737" y="486486"/>
                  </a:lnTo>
                  <a:close/>
                </a:path>
                <a:path w="723265" h="487045">
                  <a:moveTo>
                    <a:pt x="195097" y="243281"/>
                  </a:moveTo>
                  <a:lnTo>
                    <a:pt x="176047" y="243281"/>
                  </a:lnTo>
                  <a:lnTo>
                    <a:pt x="185572" y="233756"/>
                  </a:lnTo>
                  <a:lnTo>
                    <a:pt x="195097" y="233756"/>
                  </a:lnTo>
                  <a:lnTo>
                    <a:pt x="195097" y="243281"/>
                  </a:lnTo>
                  <a:close/>
                </a:path>
                <a:path w="723265" h="487045">
                  <a:moveTo>
                    <a:pt x="547192" y="243281"/>
                  </a:moveTo>
                  <a:lnTo>
                    <a:pt x="537667" y="233756"/>
                  </a:lnTo>
                  <a:lnTo>
                    <a:pt x="547192" y="233756"/>
                  </a:lnTo>
                  <a:lnTo>
                    <a:pt x="547192" y="243281"/>
                  </a:lnTo>
                  <a:close/>
                </a:path>
                <a:path w="723265" h="487045">
                  <a:moveTo>
                    <a:pt x="696500" y="243281"/>
                  </a:moveTo>
                  <a:lnTo>
                    <a:pt x="547192" y="243281"/>
                  </a:lnTo>
                  <a:lnTo>
                    <a:pt x="547192" y="233756"/>
                  </a:lnTo>
                  <a:lnTo>
                    <a:pt x="713714" y="233756"/>
                  </a:lnTo>
                  <a:lnTo>
                    <a:pt x="716127" y="234061"/>
                  </a:lnTo>
                  <a:lnTo>
                    <a:pt x="718375" y="234962"/>
                  </a:lnTo>
                  <a:lnTo>
                    <a:pt x="718890" y="235343"/>
                  </a:lnTo>
                  <a:lnTo>
                    <a:pt x="708456" y="235343"/>
                  </a:lnTo>
                  <a:lnTo>
                    <a:pt x="696500" y="243281"/>
                  </a:lnTo>
                  <a:close/>
                </a:path>
                <a:path w="723265" h="487045">
                  <a:moveTo>
                    <a:pt x="41086" y="252806"/>
                  </a:moveTo>
                  <a:lnTo>
                    <a:pt x="9525" y="252806"/>
                  </a:lnTo>
                  <a:lnTo>
                    <a:pt x="14782" y="235343"/>
                  </a:lnTo>
                  <a:lnTo>
                    <a:pt x="41086" y="252806"/>
                  </a:lnTo>
                  <a:close/>
                </a:path>
                <a:path w="723265" h="487045">
                  <a:moveTo>
                    <a:pt x="185572" y="252806"/>
                  </a:moveTo>
                  <a:lnTo>
                    <a:pt x="41086" y="252806"/>
                  </a:lnTo>
                  <a:lnTo>
                    <a:pt x="14782" y="235343"/>
                  </a:lnTo>
                  <a:lnTo>
                    <a:pt x="176047" y="235343"/>
                  </a:lnTo>
                  <a:lnTo>
                    <a:pt x="176047" y="243281"/>
                  </a:lnTo>
                  <a:lnTo>
                    <a:pt x="195097" y="243281"/>
                  </a:lnTo>
                  <a:lnTo>
                    <a:pt x="187693" y="252564"/>
                  </a:lnTo>
                  <a:lnTo>
                    <a:pt x="185572" y="252806"/>
                  </a:lnTo>
                  <a:close/>
                </a:path>
                <a:path w="723265" h="487045">
                  <a:moveTo>
                    <a:pt x="390782" y="469099"/>
                  </a:moveTo>
                  <a:lnTo>
                    <a:pt x="366890" y="469099"/>
                  </a:lnTo>
                  <a:lnTo>
                    <a:pt x="361619" y="465600"/>
                  </a:lnTo>
                  <a:lnTo>
                    <a:pt x="708456" y="235343"/>
                  </a:lnTo>
                  <a:lnTo>
                    <a:pt x="713714" y="252806"/>
                  </a:lnTo>
                  <a:lnTo>
                    <a:pt x="716574" y="252806"/>
                  </a:lnTo>
                  <a:lnTo>
                    <a:pt x="390782" y="469099"/>
                  </a:lnTo>
                  <a:close/>
                </a:path>
                <a:path w="723265" h="487045">
                  <a:moveTo>
                    <a:pt x="716574" y="252806"/>
                  </a:moveTo>
                  <a:lnTo>
                    <a:pt x="713714" y="252806"/>
                  </a:lnTo>
                  <a:lnTo>
                    <a:pt x="708456" y="235343"/>
                  </a:lnTo>
                  <a:lnTo>
                    <a:pt x="718890" y="235343"/>
                  </a:lnTo>
                  <a:lnTo>
                    <a:pt x="720331" y="236410"/>
                  </a:lnTo>
                  <a:lnTo>
                    <a:pt x="721842" y="238302"/>
                  </a:lnTo>
                  <a:lnTo>
                    <a:pt x="722833" y="240525"/>
                  </a:lnTo>
                  <a:lnTo>
                    <a:pt x="723239" y="242912"/>
                  </a:lnTo>
                  <a:lnTo>
                    <a:pt x="723023" y="245338"/>
                  </a:lnTo>
                  <a:lnTo>
                    <a:pt x="722198" y="247624"/>
                  </a:lnTo>
                  <a:lnTo>
                    <a:pt x="720826" y="249618"/>
                  </a:lnTo>
                  <a:lnTo>
                    <a:pt x="718985" y="251205"/>
                  </a:lnTo>
                  <a:lnTo>
                    <a:pt x="716574" y="252806"/>
                  </a:lnTo>
                  <a:close/>
                </a:path>
                <a:path w="723265" h="487045">
                  <a:moveTo>
                    <a:pt x="366890" y="469099"/>
                  </a:moveTo>
                  <a:lnTo>
                    <a:pt x="356349" y="469099"/>
                  </a:lnTo>
                  <a:lnTo>
                    <a:pt x="361619" y="465600"/>
                  </a:lnTo>
                  <a:lnTo>
                    <a:pt x="366890" y="469099"/>
                  </a:lnTo>
                  <a:close/>
                </a:path>
              </a:pathLst>
            </a:custGeom>
            <a:solidFill>
              <a:srgbClr val="5F7B22"/>
            </a:solidFill>
          </p:spPr>
          <p:txBody>
            <a:bodyPr wrap="square" lIns="0" tIns="0" rIns="0" bIns="0" rtlCol="0"/>
            <a:lstStyle/>
            <a:p/>
          </p:txBody>
        </p:sp>
      </p:grpSp>
      <p:sp>
        <p:nvSpPr>
          <p:cNvPr id="90" name="object 90"/>
          <p:cNvSpPr txBox="1"/>
          <p:nvPr/>
        </p:nvSpPr>
        <p:spPr>
          <a:xfrm>
            <a:off x="1542846" y="6081941"/>
            <a:ext cx="1881505" cy="331470"/>
          </a:xfrm>
          <a:prstGeom prst="rect">
            <a:avLst/>
          </a:prstGeom>
        </p:spPr>
        <p:txBody>
          <a:bodyPr vert="horz" wrap="square" lIns="0" tIns="13335" rIns="0" bIns="0" rtlCol="0">
            <a:spAutoFit/>
          </a:bodyPr>
          <a:lstStyle/>
          <a:p>
            <a:pPr marL="12700">
              <a:lnSpc>
                <a:spcPct val="100000"/>
              </a:lnSpc>
              <a:spcBef>
                <a:spcPts val="105"/>
              </a:spcBef>
            </a:pPr>
            <a:r>
              <a:rPr sz="2000" spc="-5" dirty="0">
                <a:solidFill>
                  <a:srgbClr val="4F271C"/>
                </a:solidFill>
                <a:latin typeface="Times New Roman" panose="02020603050405020304"/>
                <a:cs typeface="Times New Roman" panose="02020603050405020304"/>
              </a:rPr>
              <a:t>Training</a:t>
            </a:r>
            <a:r>
              <a:rPr sz="2000" spc="-35" dirty="0">
                <a:solidFill>
                  <a:srgbClr val="4F271C"/>
                </a:solidFill>
                <a:latin typeface="Times New Roman" panose="02020603050405020304"/>
                <a:cs typeface="Times New Roman" panose="02020603050405020304"/>
              </a:rPr>
              <a:t> </a:t>
            </a:r>
            <a:r>
              <a:rPr sz="2000" spc="-5" dirty="0">
                <a:solidFill>
                  <a:srgbClr val="4F271C"/>
                </a:solidFill>
                <a:latin typeface="Times New Roman" panose="02020603050405020304"/>
                <a:cs typeface="Times New Roman" panose="02020603050405020304"/>
              </a:rPr>
              <a:t>classifier</a:t>
            </a:r>
            <a:endParaRPr sz="2000">
              <a:latin typeface="Times New Roman" panose="02020603050405020304"/>
              <a:cs typeface="Times New Roman" panose="02020603050405020304"/>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57096" y="591337"/>
            <a:ext cx="6629400" cy="634365"/>
          </a:xfrm>
          <a:prstGeom prst="rect">
            <a:avLst/>
          </a:prstGeom>
        </p:spPr>
        <p:txBody>
          <a:bodyPr vert="horz" wrap="square" lIns="0" tIns="12065" rIns="0" bIns="0" rtlCol="0">
            <a:spAutoFit/>
          </a:bodyPr>
          <a:lstStyle/>
          <a:p>
            <a:pPr marL="12700">
              <a:lnSpc>
                <a:spcPct val="100000"/>
              </a:lnSpc>
              <a:spcBef>
                <a:spcPts val="95"/>
              </a:spcBef>
            </a:pPr>
            <a:r>
              <a:rPr spc="-340" dirty="0"/>
              <a:t> Local</a:t>
            </a:r>
            <a:r>
              <a:rPr spc="-15" dirty="0"/>
              <a:t> </a:t>
            </a:r>
            <a:r>
              <a:rPr spc="-5" dirty="0"/>
              <a:t>Measures</a:t>
            </a:r>
            <a:r>
              <a:rPr spc="-10" dirty="0"/>
              <a:t> </a:t>
            </a:r>
            <a:r>
              <a:rPr spc="-5" dirty="0"/>
              <a:t>of</a:t>
            </a:r>
            <a:r>
              <a:rPr spc="-15" dirty="0"/>
              <a:t> </a:t>
            </a:r>
            <a:r>
              <a:rPr spc="-5" dirty="0"/>
              <a:t>Network</a:t>
            </a:r>
            <a:endParaRPr spc="-5" dirty="0"/>
          </a:p>
        </p:txBody>
      </p:sp>
      <p:sp>
        <p:nvSpPr>
          <p:cNvPr id="3" name="object 3"/>
          <p:cNvSpPr txBox="1"/>
          <p:nvPr/>
        </p:nvSpPr>
        <p:spPr>
          <a:xfrm>
            <a:off x="5152542" y="6400888"/>
            <a:ext cx="2844800" cy="268605"/>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FFFF00"/>
                </a:solidFill>
                <a:latin typeface="Calibri" panose="020F0502020204030204"/>
                <a:cs typeface="Calibri" panose="020F0502020204030204"/>
              </a:rPr>
              <a:t>C.Y</a:t>
            </a:r>
            <a:r>
              <a:rPr sz="1600" b="1" spc="-15"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Wee, et al.</a:t>
            </a:r>
            <a:r>
              <a:rPr sz="1600" b="1" spc="-10"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Neuroimage,</a:t>
            </a:r>
            <a:r>
              <a:rPr sz="1600" b="1" spc="-10"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2011</a:t>
            </a:r>
            <a:endParaRPr sz="1600" dirty="0">
              <a:latin typeface="Calibri" panose="020F0502020204030204"/>
              <a:cs typeface="Calibri" panose="020F0502020204030204"/>
            </a:endParaRPr>
          </a:p>
        </p:txBody>
      </p:sp>
      <p:pic>
        <p:nvPicPr>
          <p:cNvPr id="4" name="object 4"/>
          <p:cNvPicPr/>
          <p:nvPr/>
        </p:nvPicPr>
        <p:blipFill>
          <a:blip r:embed="rId1" cstate="print"/>
          <a:stretch>
            <a:fillRect/>
          </a:stretch>
        </p:blipFill>
        <p:spPr>
          <a:xfrm>
            <a:off x="908303" y="1485900"/>
            <a:ext cx="7219188" cy="4756404"/>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511096" y="591337"/>
            <a:ext cx="6121400" cy="634365"/>
          </a:xfrm>
          <a:prstGeom prst="rect">
            <a:avLst/>
          </a:prstGeom>
        </p:spPr>
        <p:txBody>
          <a:bodyPr vert="horz" wrap="square" lIns="0" tIns="12065" rIns="0" bIns="0" rtlCol="0">
            <a:spAutoFit/>
          </a:bodyPr>
          <a:lstStyle/>
          <a:p>
            <a:pPr marL="12700">
              <a:lnSpc>
                <a:spcPct val="100000"/>
              </a:lnSpc>
              <a:spcBef>
                <a:spcPts val="95"/>
              </a:spcBef>
            </a:pPr>
            <a:r>
              <a:rPr spc="-5" dirty="0"/>
              <a:t>Topological</a:t>
            </a:r>
            <a:r>
              <a:rPr spc="-25" dirty="0"/>
              <a:t> </a:t>
            </a:r>
            <a:r>
              <a:rPr spc="-5" dirty="0"/>
              <a:t>Graph</a:t>
            </a:r>
            <a:r>
              <a:rPr spc="-25" dirty="0"/>
              <a:t> </a:t>
            </a:r>
            <a:r>
              <a:rPr spc="-5" dirty="0"/>
              <a:t>Kernel</a:t>
            </a:r>
            <a:endParaRPr spc="-5" dirty="0"/>
          </a:p>
        </p:txBody>
      </p:sp>
      <p:sp>
        <p:nvSpPr>
          <p:cNvPr id="3" name="object 3"/>
          <p:cNvSpPr txBox="1"/>
          <p:nvPr/>
        </p:nvSpPr>
        <p:spPr>
          <a:xfrm>
            <a:off x="4797869" y="5790831"/>
            <a:ext cx="3489960" cy="268605"/>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FFFF00"/>
                </a:solidFill>
                <a:latin typeface="Calibri" panose="020F0502020204030204"/>
                <a:cs typeface="Calibri" panose="020F0502020204030204"/>
              </a:rPr>
              <a:t>B.</a:t>
            </a:r>
            <a:r>
              <a:rPr sz="1600" b="1" spc="-10"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Jie,</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et</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al.,</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Human</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Brain Mapping,</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2014</a:t>
            </a:r>
            <a:endParaRPr sz="1600" dirty="0">
              <a:latin typeface="Calibri" panose="020F0502020204030204"/>
              <a:cs typeface="Calibri" panose="020F0502020204030204"/>
            </a:endParaRPr>
          </a:p>
        </p:txBody>
      </p:sp>
      <p:pic>
        <p:nvPicPr>
          <p:cNvPr id="4" name="object 4"/>
          <p:cNvPicPr/>
          <p:nvPr/>
        </p:nvPicPr>
        <p:blipFill>
          <a:blip r:embed="rId1" cstate="print"/>
          <a:stretch>
            <a:fillRect/>
          </a:stretch>
        </p:blipFill>
        <p:spPr>
          <a:xfrm>
            <a:off x="780287" y="1877567"/>
            <a:ext cx="7568183" cy="356311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019096" y="591337"/>
            <a:ext cx="5105400" cy="634365"/>
          </a:xfrm>
          <a:prstGeom prst="rect">
            <a:avLst/>
          </a:prstGeom>
        </p:spPr>
        <p:txBody>
          <a:bodyPr vert="horz" wrap="square" lIns="0" tIns="12065" rIns="0" bIns="0" rtlCol="0">
            <a:spAutoFit/>
          </a:bodyPr>
          <a:lstStyle/>
          <a:p>
            <a:pPr marL="12700">
              <a:lnSpc>
                <a:spcPct val="100000"/>
              </a:lnSpc>
              <a:spcBef>
                <a:spcPts val="95"/>
              </a:spcBef>
            </a:pPr>
            <a:r>
              <a:rPr spc="-5" dirty="0"/>
              <a:t>Why</a:t>
            </a:r>
            <a:r>
              <a:rPr spc="-25" dirty="0"/>
              <a:t> </a:t>
            </a:r>
            <a:r>
              <a:rPr spc="-5" dirty="0"/>
              <a:t>Study</a:t>
            </a:r>
            <a:r>
              <a:rPr spc="-20" dirty="0"/>
              <a:t> </a:t>
            </a:r>
            <a:r>
              <a:rPr spc="-5" dirty="0"/>
              <a:t>The</a:t>
            </a:r>
            <a:r>
              <a:rPr spc="-20" dirty="0"/>
              <a:t> </a:t>
            </a:r>
            <a:r>
              <a:rPr spc="-5" dirty="0"/>
              <a:t>Brain?</a:t>
            </a:r>
            <a:endParaRPr spc="-5" dirty="0"/>
          </a:p>
        </p:txBody>
      </p:sp>
      <p:sp>
        <p:nvSpPr>
          <p:cNvPr id="3" name="object 3"/>
          <p:cNvSpPr txBox="1"/>
          <p:nvPr/>
        </p:nvSpPr>
        <p:spPr>
          <a:xfrm>
            <a:off x="688771" y="4671860"/>
            <a:ext cx="3396615" cy="574040"/>
          </a:xfrm>
          <a:prstGeom prst="rect">
            <a:avLst/>
          </a:prstGeom>
        </p:spPr>
        <p:txBody>
          <a:bodyPr vert="horz" wrap="square" lIns="0" tIns="12700" rIns="0" bIns="0" rtlCol="0">
            <a:spAutoFit/>
          </a:bodyPr>
          <a:lstStyle/>
          <a:p>
            <a:pPr marL="12700" marR="5080">
              <a:lnSpc>
                <a:spcPct val="100000"/>
              </a:lnSpc>
              <a:spcBef>
                <a:spcPts val="100"/>
              </a:spcBef>
            </a:pPr>
            <a:r>
              <a:rPr sz="1800" b="1" dirty="0">
                <a:solidFill>
                  <a:srgbClr val="FFFF00"/>
                </a:solidFill>
                <a:latin typeface="Calibri" panose="020F0502020204030204"/>
                <a:cs typeface="Calibri" panose="020F0502020204030204"/>
              </a:rPr>
              <a:t>Dr. </a:t>
            </a:r>
            <a:r>
              <a:rPr sz="1800" b="1" spc="-5" dirty="0">
                <a:solidFill>
                  <a:srgbClr val="FFFF00"/>
                </a:solidFill>
                <a:latin typeface="Calibri" panose="020F0502020204030204"/>
                <a:cs typeface="Calibri" panose="020F0502020204030204"/>
              </a:rPr>
              <a:t>Story Landis (Emeritus Scientist, </a:t>
            </a:r>
            <a:r>
              <a:rPr sz="1800" b="1" spc="-395" dirty="0">
                <a:solidFill>
                  <a:srgbClr val="FFFF00"/>
                </a:solidFill>
                <a:latin typeface="Calibri" panose="020F0502020204030204"/>
                <a:cs typeface="Calibri" panose="020F0502020204030204"/>
              </a:rPr>
              <a:t> </a:t>
            </a:r>
            <a:r>
              <a:rPr sz="1800" b="1" spc="-5" dirty="0">
                <a:solidFill>
                  <a:srgbClr val="FFFF00"/>
                </a:solidFill>
                <a:latin typeface="Calibri" panose="020F0502020204030204"/>
                <a:cs typeface="Calibri" panose="020F0502020204030204"/>
              </a:rPr>
              <a:t>NIH),</a:t>
            </a:r>
            <a:r>
              <a:rPr sz="1800" b="1" spc="-10" dirty="0">
                <a:solidFill>
                  <a:srgbClr val="FFFF00"/>
                </a:solidFill>
                <a:latin typeface="Calibri" panose="020F0502020204030204"/>
                <a:cs typeface="Calibri" panose="020F0502020204030204"/>
              </a:rPr>
              <a:t> </a:t>
            </a:r>
            <a:r>
              <a:rPr sz="1800" b="1" spc="-5" dirty="0">
                <a:solidFill>
                  <a:srgbClr val="FFFF00"/>
                </a:solidFill>
                <a:latin typeface="Calibri" panose="020F0502020204030204"/>
                <a:cs typeface="Calibri" panose="020F0502020204030204"/>
              </a:rPr>
              <a:t>December 2016</a:t>
            </a:r>
            <a:endParaRPr sz="1800" dirty="0">
              <a:latin typeface="Calibri" panose="020F0502020204030204"/>
              <a:cs typeface="Calibri" panose="020F0502020204030204"/>
            </a:endParaRPr>
          </a:p>
        </p:txBody>
      </p:sp>
      <p:pic>
        <p:nvPicPr>
          <p:cNvPr id="4" name="object 4"/>
          <p:cNvPicPr/>
          <p:nvPr/>
        </p:nvPicPr>
        <p:blipFill>
          <a:blip r:embed="rId1" cstate="print"/>
          <a:stretch>
            <a:fillRect/>
          </a:stretch>
        </p:blipFill>
        <p:spPr>
          <a:xfrm>
            <a:off x="2716669" y="1954885"/>
            <a:ext cx="187960" cy="188595"/>
          </a:xfrm>
          <a:prstGeom prst="rect">
            <a:avLst/>
          </a:prstGeom>
        </p:spPr>
      </p:pic>
      <p:sp>
        <p:nvSpPr>
          <p:cNvPr id="5" name="object 5"/>
          <p:cNvSpPr txBox="1"/>
          <p:nvPr/>
        </p:nvSpPr>
        <p:spPr>
          <a:xfrm>
            <a:off x="3023628" y="1821550"/>
            <a:ext cx="5664200" cy="1527982"/>
          </a:xfrm>
          <a:prstGeom prst="rect">
            <a:avLst/>
          </a:prstGeom>
        </p:spPr>
        <p:txBody>
          <a:bodyPr vert="horz" wrap="square" lIns="0" tIns="40005" rIns="0" bIns="0" rtlCol="0" anchor="ctr">
            <a:spAutoFit/>
          </a:bodyPr>
          <a:lstStyle/>
          <a:p>
            <a:pPr marL="12700" marR="5080" algn="just">
              <a:lnSpc>
                <a:spcPts val="2880"/>
              </a:lnSpc>
              <a:spcBef>
                <a:spcPts val="315"/>
              </a:spcBef>
            </a:pPr>
            <a:r>
              <a:rPr lang="en-US" sz="2500" dirty="0">
                <a:solidFill>
                  <a:srgbClr val="00A1FF"/>
                </a:solidFill>
                <a:latin typeface="宋体" panose="02010600030101010101" pitchFamily="2" charset="-122"/>
                <a:cs typeface="宋体" panose="02010600030101010101" pitchFamily="2" charset="-122"/>
              </a:rPr>
              <a:t>The human brain is the most               complicated organ in the body -                   probably the most complicated,                   calculated machine that we know of.</a:t>
            </a:r>
            <a:endParaRPr lang="en-US" sz="2500" dirty="0">
              <a:latin typeface="宋体" panose="02010600030101010101" pitchFamily="2" charset="-122"/>
              <a:cs typeface="宋体" panose="02010600030101010101" pitchFamily="2" charset="-122"/>
            </a:endParaRPr>
          </a:p>
        </p:txBody>
      </p:sp>
      <p:pic>
        <p:nvPicPr>
          <p:cNvPr id="6" name="object 6"/>
          <p:cNvPicPr/>
          <p:nvPr/>
        </p:nvPicPr>
        <p:blipFill>
          <a:blip r:embed="rId2" cstate="print"/>
          <a:stretch>
            <a:fillRect/>
          </a:stretch>
        </p:blipFill>
        <p:spPr>
          <a:xfrm>
            <a:off x="5733288" y="3678935"/>
            <a:ext cx="2740152" cy="2505456"/>
          </a:xfrm>
          <a:prstGeom prst="rect">
            <a:avLst/>
          </a:prstGeom>
        </p:spPr>
      </p:pic>
      <p:pic>
        <p:nvPicPr>
          <p:cNvPr id="7" name="object 7"/>
          <p:cNvPicPr/>
          <p:nvPr/>
        </p:nvPicPr>
        <p:blipFill>
          <a:blip r:embed="rId3" cstate="print"/>
          <a:stretch>
            <a:fillRect/>
          </a:stretch>
        </p:blipFill>
        <p:spPr>
          <a:xfrm>
            <a:off x="826008" y="1822704"/>
            <a:ext cx="1743455" cy="2439924"/>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prstGeom prst="rect">
            <a:avLst/>
          </a:prstGeom>
        </p:spPr>
        <p:txBody>
          <a:bodyPr vert="horz" wrap="square" lIns="0" tIns="12065" rIns="0" bIns="0" rtlCol="0">
            <a:spAutoFit/>
          </a:bodyPr>
          <a:lstStyle/>
          <a:p>
            <a:pPr marL="1282700" marR="5080" indent="-1270000">
              <a:lnSpc>
                <a:spcPct val="100000"/>
              </a:lnSpc>
              <a:spcBef>
                <a:spcPts val="95"/>
              </a:spcBef>
            </a:pPr>
            <a:r>
              <a:rPr spc="-5" dirty="0"/>
              <a:t>Limitations of Existing </a:t>
            </a:r>
            <a:r>
              <a:rPr spc="-1985" dirty="0"/>
              <a:t> </a:t>
            </a:r>
            <a:r>
              <a:rPr spc="-5" dirty="0"/>
              <a:t>Graph</a:t>
            </a:r>
            <a:r>
              <a:rPr spc="-15" dirty="0"/>
              <a:t> </a:t>
            </a:r>
            <a:r>
              <a:rPr spc="-5" dirty="0"/>
              <a:t>Kernels</a:t>
            </a:r>
            <a:endParaRPr spc="-5" dirty="0"/>
          </a:p>
        </p:txBody>
      </p:sp>
      <p:sp>
        <p:nvSpPr>
          <p:cNvPr id="3" name="object 3"/>
          <p:cNvSpPr txBox="1"/>
          <p:nvPr/>
        </p:nvSpPr>
        <p:spPr>
          <a:xfrm>
            <a:off x="6493954" y="6236842"/>
            <a:ext cx="2247265" cy="268605"/>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FFFF00"/>
                </a:solidFill>
                <a:latin typeface="Calibri" panose="020F0502020204030204"/>
                <a:cs typeface="Calibri" panose="020F0502020204030204"/>
              </a:rPr>
              <a:t>B.</a:t>
            </a:r>
            <a:r>
              <a:rPr sz="1600" b="1" spc="-15"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Jie, et al.,</a:t>
            </a:r>
            <a:r>
              <a:rPr sz="1600" b="1" spc="-10"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IEEE TIP,</a:t>
            </a:r>
            <a:r>
              <a:rPr sz="1600" b="1" spc="-10"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2018</a:t>
            </a:r>
            <a:endParaRPr sz="1600">
              <a:latin typeface="Calibri" panose="020F0502020204030204"/>
              <a:cs typeface="Calibri" panose="020F0502020204030204"/>
            </a:endParaRPr>
          </a:p>
        </p:txBody>
      </p:sp>
      <p:pic>
        <p:nvPicPr>
          <p:cNvPr id="4" name="object 4"/>
          <p:cNvPicPr/>
          <p:nvPr/>
        </p:nvPicPr>
        <p:blipFill>
          <a:blip r:embed="rId1" cstate="print"/>
          <a:stretch>
            <a:fillRect/>
          </a:stretch>
        </p:blipFill>
        <p:spPr>
          <a:xfrm>
            <a:off x="188976" y="2993135"/>
            <a:ext cx="6001512" cy="2795016"/>
          </a:xfrm>
          <a:prstGeom prst="rect">
            <a:avLst/>
          </a:prstGeom>
        </p:spPr>
      </p:pic>
      <p:pic>
        <p:nvPicPr>
          <p:cNvPr id="5" name="object 5"/>
          <p:cNvPicPr/>
          <p:nvPr/>
        </p:nvPicPr>
        <p:blipFill>
          <a:blip r:embed="rId2" cstate="print"/>
          <a:stretch>
            <a:fillRect/>
          </a:stretch>
        </p:blipFill>
        <p:spPr>
          <a:xfrm>
            <a:off x="6338315" y="2993135"/>
            <a:ext cx="2653284" cy="2795016"/>
          </a:xfrm>
          <a:prstGeom prst="rect">
            <a:avLst/>
          </a:prstGeom>
        </p:spPr>
      </p:pic>
      <p:pic>
        <p:nvPicPr>
          <p:cNvPr id="6" name="object 6"/>
          <p:cNvPicPr/>
          <p:nvPr/>
        </p:nvPicPr>
        <p:blipFill>
          <a:blip r:embed="rId3" cstate="print"/>
          <a:stretch>
            <a:fillRect/>
          </a:stretch>
        </p:blipFill>
        <p:spPr>
          <a:xfrm>
            <a:off x="503110" y="1793024"/>
            <a:ext cx="187960" cy="188595"/>
          </a:xfrm>
          <a:prstGeom prst="rect">
            <a:avLst/>
          </a:prstGeom>
        </p:spPr>
      </p:pic>
      <p:sp>
        <p:nvSpPr>
          <p:cNvPr id="7" name="object 7"/>
          <p:cNvSpPr txBox="1"/>
          <p:nvPr/>
        </p:nvSpPr>
        <p:spPr>
          <a:xfrm>
            <a:off x="810069" y="1659688"/>
            <a:ext cx="7823200" cy="784189"/>
          </a:xfrm>
          <a:prstGeom prst="rect">
            <a:avLst/>
          </a:prstGeom>
        </p:spPr>
        <p:txBody>
          <a:bodyPr vert="horz" wrap="square" lIns="0" tIns="40005" rIns="0" bIns="0" rtlCol="0">
            <a:spAutoFit/>
          </a:bodyPr>
          <a:lstStyle/>
          <a:p>
            <a:pPr marL="12700" marR="5080">
              <a:lnSpc>
                <a:spcPts val="2880"/>
              </a:lnSpc>
              <a:spcBef>
                <a:spcPts val="315"/>
              </a:spcBef>
            </a:pPr>
            <a:r>
              <a:rPr sz="2500" dirty="0">
                <a:solidFill>
                  <a:srgbClr val="00A1FF"/>
                </a:solidFill>
                <a:latin typeface="宋体" panose="02010600030101010101" pitchFamily="2" charset="-122"/>
                <a:cs typeface="宋体" panose="02010600030101010101" pitchFamily="2" charset="-122"/>
              </a:rPr>
              <a:t>ignoring the uniqueness of each node in brain                            networks</a:t>
            </a:r>
            <a:endParaRPr sz="2500" dirty="0">
              <a:latin typeface="宋体" panose="02010600030101010101" pitchFamily="2" charset="-122"/>
              <a:cs typeface="宋体" panose="02010600030101010101" pitchFamily="2"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65096" y="591337"/>
            <a:ext cx="5613400" cy="634365"/>
          </a:xfrm>
          <a:prstGeom prst="rect">
            <a:avLst/>
          </a:prstGeom>
        </p:spPr>
        <p:txBody>
          <a:bodyPr vert="horz" wrap="square" lIns="0" tIns="12065" rIns="0" bIns="0" rtlCol="0">
            <a:spAutoFit/>
          </a:bodyPr>
          <a:lstStyle/>
          <a:p>
            <a:pPr marL="12700">
              <a:lnSpc>
                <a:spcPct val="100000"/>
              </a:lnSpc>
              <a:spcBef>
                <a:spcPts val="95"/>
              </a:spcBef>
            </a:pPr>
            <a:r>
              <a:rPr spc="-5" dirty="0"/>
              <a:t>Classification</a:t>
            </a:r>
            <a:r>
              <a:rPr spc="-50" dirty="0"/>
              <a:t> </a:t>
            </a:r>
            <a:r>
              <a:rPr spc="-5" dirty="0"/>
              <a:t>Results</a:t>
            </a:r>
            <a:endParaRPr spc="-5" dirty="0"/>
          </a:p>
        </p:txBody>
      </p:sp>
      <p:sp>
        <p:nvSpPr>
          <p:cNvPr id="3" name="object 3"/>
          <p:cNvSpPr txBox="1"/>
          <p:nvPr/>
        </p:nvSpPr>
        <p:spPr>
          <a:xfrm>
            <a:off x="6493954" y="6236842"/>
            <a:ext cx="2247265" cy="268605"/>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FFFF00"/>
                </a:solidFill>
                <a:latin typeface="Calibri" panose="020F0502020204030204"/>
                <a:cs typeface="Calibri" panose="020F0502020204030204"/>
              </a:rPr>
              <a:t>B.</a:t>
            </a:r>
            <a:r>
              <a:rPr sz="1600" b="1" spc="-15"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Jie, et al.,</a:t>
            </a:r>
            <a:r>
              <a:rPr sz="1600" b="1" spc="-10"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IEEE TIP,</a:t>
            </a:r>
            <a:r>
              <a:rPr sz="1600" b="1" spc="-10"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2018</a:t>
            </a:r>
            <a:endParaRPr sz="1600">
              <a:latin typeface="Calibri" panose="020F0502020204030204"/>
              <a:cs typeface="Calibri" panose="020F0502020204030204"/>
            </a:endParaRPr>
          </a:p>
        </p:txBody>
      </p:sp>
      <p:pic>
        <p:nvPicPr>
          <p:cNvPr id="4" name="object 4"/>
          <p:cNvPicPr/>
          <p:nvPr/>
        </p:nvPicPr>
        <p:blipFill>
          <a:blip r:embed="rId1" cstate="print"/>
          <a:stretch>
            <a:fillRect/>
          </a:stretch>
        </p:blipFill>
        <p:spPr>
          <a:xfrm>
            <a:off x="2369820" y="1808988"/>
            <a:ext cx="6423659" cy="4123944"/>
          </a:xfrm>
          <a:prstGeom prst="rect">
            <a:avLst/>
          </a:prstGeom>
        </p:spPr>
      </p:pic>
      <p:sp>
        <p:nvSpPr>
          <p:cNvPr id="5" name="object 5"/>
          <p:cNvSpPr txBox="1"/>
          <p:nvPr/>
        </p:nvSpPr>
        <p:spPr>
          <a:xfrm>
            <a:off x="204670" y="2406554"/>
            <a:ext cx="2192020" cy="651510"/>
          </a:xfrm>
          <a:prstGeom prst="rect">
            <a:avLst/>
          </a:prstGeom>
        </p:spPr>
        <p:txBody>
          <a:bodyPr vert="horz" wrap="square" lIns="0" tIns="36195" rIns="0" bIns="0" rtlCol="0">
            <a:spAutoFit/>
          </a:bodyPr>
          <a:lstStyle/>
          <a:p>
            <a:pPr marL="12700" marR="5080">
              <a:lnSpc>
                <a:spcPts val="2400"/>
              </a:lnSpc>
              <a:spcBef>
                <a:spcPts val="285"/>
              </a:spcBef>
            </a:pPr>
            <a:r>
              <a:rPr sz="2100" dirty="0">
                <a:solidFill>
                  <a:srgbClr val="00A1FF"/>
                </a:solidFill>
                <a:latin typeface="宋体" panose="02010600030101010101" pitchFamily="2" charset="-122"/>
                <a:cs typeface="宋体" panose="02010600030101010101" pitchFamily="2" charset="-122"/>
              </a:rPr>
              <a:t>MCI vs. NC  classification</a:t>
            </a:r>
            <a:endParaRPr sz="2100" dirty="0">
              <a:latin typeface="宋体" panose="02010600030101010101" pitchFamily="2" charset="-122"/>
              <a:cs typeface="宋体" panose="02010600030101010101" pitchFamily="2" charset="-122"/>
            </a:endParaRPr>
          </a:p>
        </p:txBody>
      </p:sp>
      <p:sp>
        <p:nvSpPr>
          <p:cNvPr id="6" name="object 6"/>
          <p:cNvSpPr txBox="1"/>
          <p:nvPr/>
        </p:nvSpPr>
        <p:spPr>
          <a:xfrm>
            <a:off x="204670" y="4450339"/>
            <a:ext cx="2233295" cy="651510"/>
          </a:xfrm>
          <a:prstGeom prst="rect">
            <a:avLst/>
          </a:prstGeom>
        </p:spPr>
        <p:txBody>
          <a:bodyPr vert="horz" wrap="square" lIns="0" tIns="36195" rIns="0" bIns="0" rtlCol="0">
            <a:spAutoFit/>
          </a:bodyPr>
          <a:lstStyle/>
          <a:p>
            <a:pPr marL="12700" marR="5080">
              <a:lnSpc>
                <a:spcPts val="2400"/>
              </a:lnSpc>
              <a:spcBef>
                <a:spcPts val="285"/>
              </a:spcBef>
            </a:pPr>
            <a:r>
              <a:rPr sz="2100" dirty="0">
                <a:solidFill>
                  <a:srgbClr val="00A1FF"/>
                </a:solidFill>
                <a:latin typeface="宋体" panose="02010600030101010101" pitchFamily="2" charset="-122"/>
                <a:cs typeface="宋体" panose="02010600030101010101" pitchFamily="2" charset="-122"/>
              </a:rPr>
              <a:t>EMCI vs. LMCI      classification</a:t>
            </a:r>
            <a:endParaRPr sz="2100" dirty="0">
              <a:latin typeface="宋体" panose="02010600030101010101" pitchFamily="2" charset="-122"/>
              <a:cs typeface="宋体" panose="02010600030101010101" pitchFamily="2"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1" cstate="print"/>
          <a:stretch>
            <a:fillRect/>
          </a:stretch>
        </p:blipFill>
        <p:spPr>
          <a:xfrm>
            <a:off x="503110" y="1494307"/>
            <a:ext cx="187960" cy="188595"/>
          </a:xfrm>
          <a:prstGeom prst="rect">
            <a:avLst/>
          </a:prstGeom>
        </p:spPr>
      </p:pic>
      <p:pic>
        <p:nvPicPr>
          <p:cNvPr id="3" name="object 3"/>
          <p:cNvPicPr/>
          <p:nvPr/>
        </p:nvPicPr>
        <p:blipFill>
          <a:blip r:embed="rId1" cstate="print"/>
          <a:stretch>
            <a:fillRect/>
          </a:stretch>
        </p:blipFill>
        <p:spPr>
          <a:xfrm>
            <a:off x="503110" y="2371877"/>
            <a:ext cx="187960" cy="188595"/>
          </a:xfrm>
          <a:prstGeom prst="rect">
            <a:avLst/>
          </a:prstGeom>
        </p:spPr>
      </p:pic>
      <p:sp>
        <p:nvSpPr>
          <p:cNvPr id="4" name="object 4"/>
          <p:cNvSpPr txBox="1">
            <a:spLocks noGrp="1"/>
          </p:cNvSpPr>
          <p:nvPr>
            <p:ph type="title"/>
          </p:nvPr>
        </p:nvSpPr>
        <p:spPr>
          <a:xfrm>
            <a:off x="810069" y="336412"/>
            <a:ext cx="7823200" cy="2750820"/>
          </a:xfrm>
          <a:prstGeom prst="rect">
            <a:avLst/>
          </a:prstGeom>
        </p:spPr>
        <p:txBody>
          <a:bodyPr vert="horz" wrap="square" lIns="0" tIns="266700" rIns="0" bIns="0" rtlCol="0">
            <a:spAutoFit/>
          </a:bodyPr>
          <a:lstStyle/>
          <a:p>
            <a:pPr marR="292100" algn="ctr">
              <a:lnSpc>
                <a:spcPct val="100000"/>
              </a:lnSpc>
              <a:spcBef>
                <a:spcPts val="2100"/>
              </a:spcBef>
            </a:pPr>
            <a:r>
              <a:rPr spc="-110" dirty="0"/>
              <a:t>Brain Hyper-network</a:t>
            </a:r>
            <a:endParaRPr spc="-110" dirty="0"/>
          </a:p>
          <a:p>
            <a:pPr marL="12700" marR="5080">
              <a:lnSpc>
                <a:spcPct val="115000"/>
              </a:lnSpc>
              <a:spcBef>
                <a:spcPts val="830"/>
              </a:spcBef>
            </a:pPr>
            <a:r>
              <a:rPr sz="2500" dirty="0">
                <a:solidFill>
                  <a:srgbClr val="00A1FF"/>
                </a:solidFill>
              </a:rPr>
              <a:t>Conventional network is usually constructed based                                  on the </a:t>
            </a:r>
            <a:r>
              <a:rPr sz="2500" dirty="0">
                <a:solidFill>
                  <a:srgbClr val="FF0000"/>
                </a:solidFill>
              </a:rPr>
              <a:t>pairwise correlation </a:t>
            </a:r>
            <a:r>
              <a:rPr sz="2500" dirty="0">
                <a:solidFill>
                  <a:srgbClr val="00A1FF"/>
                </a:solidFill>
              </a:rPr>
              <a:t>among brain regions                               Cannot reflect the useful </a:t>
            </a:r>
            <a:r>
              <a:rPr sz="2500" dirty="0">
                <a:solidFill>
                  <a:srgbClr val="FF0000"/>
                </a:solidFill>
              </a:rPr>
              <a:t>higher-order                       </a:t>
            </a:r>
            <a:r>
              <a:rPr sz="2500" dirty="0">
                <a:solidFill>
                  <a:srgbClr val="00A1FF"/>
                </a:solidFill>
              </a:rPr>
              <a:t>relationship among brain regions </a:t>
            </a:r>
            <a:endParaRPr sz="2500" dirty="0"/>
          </a:p>
        </p:txBody>
      </p:sp>
      <p:pic>
        <p:nvPicPr>
          <p:cNvPr id="5" name="object 5"/>
          <p:cNvPicPr/>
          <p:nvPr/>
        </p:nvPicPr>
        <p:blipFill>
          <a:blip r:embed="rId1" cstate="print"/>
          <a:stretch>
            <a:fillRect/>
          </a:stretch>
        </p:blipFill>
        <p:spPr>
          <a:xfrm>
            <a:off x="655510" y="5423090"/>
            <a:ext cx="187960" cy="188594"/>
          </a:xfrm>
          <a:prstGeom prst="rect">
            <a:avLst/>
          </a:prstGeom>
        </p:spPr>
      </p:pic>
      <p:sp>
        <p:nvSpPr>
          <p:cNvPr id="6" name="object 6"/>
          <p:cNvSpPr txBox="1"/>
          <p:nvPr/>
        </p:nvSpPr>
        <p:spPr>
          <a:xfrm>
            <a:off x="962469" y="5289755"/>
            <a:ext cx="7823200" cy="784189"/>
          </a:xfrm>
          <a:prstGeom prst="rect">
            <a:avLst/>
          </a:prstGeom>
        </p:spPr>
        <p:txBody>
          <a:bodyPr vert="horz" wrap="square" lIns="0" tIns="40005" rIns="0" bIns="0" rtlCol="0">
            <a:spAutoFit/>
          </a:bodyPr>
          <a:lstStyle/>
          <a:p>
            <a:pPr marL="12700" marR="5080">
              <a:lnSpc>
                <a:spcPts val="2880"/>
              </a:lnSpc>
              <a:spcBef>
                <a:spcPts val="315"/>
              </a:spcBef>
            </a:pPr>
            <a:r>
              <a:rPr sz="2500" dirty="0">
                <a:solidFill>
                  <a:srgbClr val="FF0000"/>
                </a:solidFill>
                <a:latin typeface="宋体" panose="02010600030101010101" pitchFamily="2" charset="-122"/>
                <a:cs typeface="宋体" panose="02010600030101010101" pitchFamily="2" charset="-122"/>
              </a:rPr>
              <a:t>Question: </a:t>
            </a:r>
            <a:r>
              <a:rPr sz="2500" dirty="0">
                <a:solidFill>
                  <a:srgbClr val="00A1FF"/>
                </a:solidFill>
                <a:latin typeface="宋体" panose="02010600030101010101" pitchFamily="2" charset="-122"/>
                <a:cs typeface="宋体" panose="02010600030101010101" pitchFamily="2" charset="-122"/>
              </a:rPr>
              <a:t>how to character the higher-order                          relationship among brain regions?</a:t>
            </a:r>
            <a:endParaRPr sz="2500" dirty="0">
              <a:latin typeface="宋体" panose="02010600030101010101" pitchFamily="2" charset="-122"/>
              <a:cs typeface="宋体" panose="02010600030101010101" pitchFamily="2" charset="-122"/>
            </a:endParaRPr>
          </a:p>
        </p:txBody>
      </p:sp>
      <p:pic>
        <p:nvPicPr>
          <p:cNvPr id="7" name="object 7"/>
          <p:cNvPicPr/>
          <p:nvPr/>
        </p:nvPicPr>
        <p:blipFill>
          <a:blip r:embed="rId2" cstate="print"/>
          <a:stretch>
            <a:fillRect/>
          </a:stretch>
        </p:blipFill>
        <p:spPr>
          <a:xfrm>
            <a:off x="2843783" y="3357371"/>
            <a:ext cx="5039868" cy="1780031"/>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92096" y="591337"/>
            <a:ext cx="5359400" cy="634365"/>
          </a:xfrm>
          <a:prstGeom prst="rect">
            <a:avLst/>
          </a:prstGeom>
        </p:spPr>
        <p:txBody>
          <a:bodyPr vert="horz" wrap="square" lIns="0" tIns="12065" rIns="0" bIns="0" rtlCol="0">
            <a:spAutoFit/>
          </a:bodyPr>
          <a:lstStyle/>
          <a:p>
            <a:pPr marL="12700">
              <a:lnSpc>
                <a:spcPct val="100000"/>
              </a:lnSpc>
              <a:spcBef>
                <a:spcPts val="95"/>
              </a:spcBef>
            </a:pPr>
            <a:r>
              <a:rPr spc="-100" dirty="0"/>
              <a:t>Solution: Hyper-graph</a:t>
            </a:r>
            <a:endParaRPr spc="-100" dirty="0"/>
          </a:p>
        </p:txBody>
      </p:sp>
      <p:sp>
        <p:nvSpPr>
          <p:cNvPr id="3" name="object 3"/>
          <p:cNvSpPr txBox="1"/>
          <p:nvPr/>
        </p:nvSpPr>
        <p:spPr>
          <a:xfrm>
            <a:off x="535987" y="5301608"/>
            <a:ext cx="8615680" cy="344325"/>
          </a:xfrm>
          <a:prstGeom prst="rect">
            <a:avLst/>
          </a:prstGeom>
        </p:spPr>
        <p:txBody>
          <a:bodyPr vert="horz" wrap="square" lIns="0" tIns="36195" rIns="0" bIns="0" rtlCol="0">
            <a:spAutoFit/>
          </a:bodyPr>
          <a:lstStyle/>
          <a:p>
            <a:pPr marL="12700" marR="5080">
              <a:lnSpc>
                <a:spcPts val="2400"/>
              </a:lnSpc>
              <a:spcBef>
                <a:spcPts val="285"/>
              </a:spcBef>
            </a:pPr>
            <a:r>
              <a:rPr sz="2100" dirty="0">
                <a:solidFill>
                  <a:srgbClr val="00A1FF"/>
                </a:solidFill>
                <a:latin typeface="宋体" panose="02010600030101010101" pitchFamily="2" charset="-122"/>
                <a:cs typeface="宋体" panose="02010600030101010101" pitchFamily="2" charset="-122"/>
              </a:rPr>
              <a:t>simple graph       hyper-graph               incidence matrix        </a:t>
            </a:r>
            <a:endParaRPr sz="2100" dirty="0">
              <a:latin typeface="宋体" panose="02010600030101010101" pitchFamily="2" charset="-122"/>
              <a:cs typeface="宋体" panose="02010600030101010101" pitchFamily="2" charset="-122"/>
            </a:endParaRPr>
          </a:p>
        </p:txBody>
      </p:sp>
      <p:pic>
        <p:nvPicPr>
          <p:cNvPr id="4" name="object 4"/>
          <p:cNvPicPr/>
          <p:nvPr/>
        </p:nvPicPr>
        <p:blipFill>
          <a:blip r:embed="rId1" cstate="print"/>
          <a:stretch>
            <a:fillRect/>
          </a:stretch>
        </p:blipFill>
        <p:spPr>
          <a:xfrm>
            <a:off x="166115" y="1764792"/>
            <a:ext cx="8720328" cy="3613404"/>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9096" y="286537"/>
            <a:ext cx="7899400" cy="1243965"/>
          </a:xfrm>
          <a:prstGeom prst="rect">
            <a:avLst/>
          </a:prstGeom>
        </p:spPr>
        <p:txBody>
          <a:bodyPr vert="horz" wrap="square" lIns="0" tIns="12065" rIns="0" bIns="0" rtlCol="0">
            <a:spAutoFit/>
          </a:bodyPr>
          <a:lstStyle/>
          <a:p>
            <a:pPr marL="901700" marR="5080" indent="-889000">
              <a:lnSpc>
                <a:spcPct val="100000"/>
              </a:lnSpc>
              <a:spcBef>
                <a:spcPts val="95"/>
              </a:spcBef>
            </a:pPr>
            <a:r>
              <a:rPr spc="-5" dirty="0"/>
              <a:t>Hyper-connectivity Network for </a:t>
            </a:r>
            <a:r>
              <a:rPr dirty="0"/>
              <a:t> </a:t>
            </a:r>
            <a:r>
              <a:rPr spc="-5" dirty="0"/>
              <a:t>Brain</a:t>
            </a:r>
            <a:r>
              <a:rPr spc="-10" dirty="0"/>
              <a:t> </a:t>
            </a:r>
            <a:r>
              <a:rPr spc="-5" dirty="0"/>
              <a:t>Disease</a:t>
            </a:r>
            <a:r>
              <a:rPr spc="-10" dirty="0"/>
              <a:t> </a:t>
            </a:r>
            <a:r>
              <a:rPr spc="-5" dirty="0"/>
              <a:t>Diagnosis</a:t>
            </a:r>
            <a:endParaRPr spc="-5" dirty="0"/>
          </a:p>
        </p:txBody>
      </p:sp>
      <p:pic>
        <p:nvPicPr>
          <p:cNvPr id="3" name="object 3"/>
          <p:cNvPicPr/>
          <p:nvPr/>
        </p:nvPicPr>
        <p:blipFill>
          <a:blip r:embed="rId1" cstate="print"/>
          <a:stretch>
            <a:fillRect/>
          </a:stretch>
        </p:blipFill>
        <p:spPr>
          <a:xfrm>
            <a:off x="315468" y="1696211"/>
            <a:ext cx="8513064" cy="4546092"/>
          </a:xfrm>
          <a:prstGeom prst="rect">
            <a:avLst/>
          </a:prstGeom>
        </p:spPr>
      </p:pic>
      <p:sp>
        <p:nvSpPr>
          <p:cNvPr id="4" name="object 4"/>
          <p:cNvSpPr txBox="1"/>
          <p:nvPr/>
        </p:nvSpPr>
        <p:spPr>
          <a:xfrm>
            <a:off x="5168265" y="6392405"/>
            <a:ext cx="3564890" cy="268605"/>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FFFF00"/>
                </a:solidFill>
                <a:latin typeface="Calibri" panose="020F0502020204030204"/>
                <a:cs typeface="Calibri" panose="020F0502020204030204"/>
              </a:rPr>
              <a:t>B. Jie,</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et</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al.,</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Medical</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Image</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Analysis,</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2016</a:t>
            </a:r>
            <a:endParaRPr sz="1600">
              <a:latin typeface="Calibri" panose="020F0502020204030204"/>
              <a:cs typeface="Calibri" panose="020F0502020204030204"/>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65096" y="591337"/>
            <a:ext cx="5613400" cy="634365"/>
          </a:xfrm>
          <a:prstGeom prst="rect">
            <a:avLst/>
          </a:prstGeom>
        </p:spPr>
        <p:txBody>
          <a:bodyPr vert="horz" wrap="square" lIns="0" tIns="12065" rIns="0" bIns="0" rtlCol="0">
            <a:spAutoFit/>
          </a:bodyPr>
          <a:lstStyle/>
          <a:p>
            <a:pPr marL="12700">
              <a:lnSpc>
                <a:spcPct val="100000"/>
              </a:lnSpc>
              <a:spcBef>
                <a:spcPts val="95"/>
              </a:spcBef>
            </a:pPr>
            <a:r>
              <a:rPr spc="-5" dirty="0"/>
              <a:t>Classification</a:t>
            </a:r>
            <a:r>
              <a:rPr spc="-50" dirty="0"/>
              <a:t> </a:t>
            </a:r>
            <a:r>
              <a:rPr spc="-5" dirty="0"/>
              <a:t>Results</a:t>
            </a:r>
            <a:endParaRPr spc="-5" dirty="0"/>
          </a:p>
        </p:txBody>
      </p:sp>
      <p:sp>
        <p:nvSpPr>
          <p:cNvPr id="3" name="object 3"/>
          <p:cNvSpPr txBox="1"/>
          <p:nvPr/>
        </p:nvSpPr>
        <p:spPr>
          <a:xfrm>
            <a:off x="5168265" y="6392405"/>
            <a:ext cx="3564890" cy="268605"/>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FFFF00"/>
                </a:solidFill>
                <a:latin typeface="Calibri" panose="020F0502020204030204"/>
                <a:cs typeface="Calibri" panose="020F0502020204030204"/>
              </a:rPr>
              <a:t>B. Jie,</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et</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al.,</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Medical</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Image</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Analysis,</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2016</a:t>
            </a:r>
            <a:endParaRPr sz="1600">
              <a:latin typeface="Calibri" panose="020F0502020204030204"/>
              <a:cs typeface="Calibri" panose="020F0502020204030204"/>
            </a:endParaRPr>
          </a:p>
        </p:txBody>
      </p:sp>
      <p:pic>
        <p:nvPicPr>
          <p:cNvPr id="4" name="object 4"/>
          <p:cNvPicPr/>
          <p:nvPr/>
        </p:nvPicPr>
        <p:blipFill>
          <a:blip r:embed="rId1" cstate="print"/>
          <a:stretch>
            <a:fillRect/>
          </a:stretch>
        </p:blipFill>
        <p:spPr>
          <a:xfrm>
            <a:off x="0" y="1488947"/>
            <a:ext cx="9144000" cy="4504944"/>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65096" y="470052"/>
            <a:ext cx="5613400" cy="634365"/>
          </a:xfrm>
          <a:prstGeom prst="rect">
            <a:avLst/>
          </a:prstGeom>
        </p:spPr>
        <p:txBody>
          <a:bodyPr vert="horz" wrap="square" lIns="0" tIns="12065" rIns="0" bIns="0" rtlCol="0">
            <a:spAutoFit/>
          </a:bodyPr>
          <a:lstStyle/>
          <a:p>
            <a:pPr marL="12700">
              <a:lnSpc>
                <a:spcPct val="100000"/>
              </a:lnSpc>
              <a:spcBef>
                <a:spcPts val="95"/>
              </a:spcBef>
            </a:pPr>
            <a:r>
              <a:rPr dirty="0"/>
              <a:t>Weighted Nework Mining</a:t>
            </a:r>
            <a:endParaRPr dirty="0"/>
          </a:p>
        </p:txBody>
      </p:sp>
      <p:sp>
        <p:nvSpPr>
          <p:cNvPr id="3" name="object 3"/>
          <p:cNvSpPr txBox="1"/>
          <p:nvPr/>
        </p:nvSpPr>
        <p:spPr>
          <a:xfrm>
            <a:off x="5596229" y="6392405"/>
            <a:ext cx="2624455" cy="268605"/>
          </a:xfrm>
          <a:prstGeom prst="rect">
            <a:avLst/>
          </a:prstGeom>
        </p:spPr>
        <p:txBody>
          <a:bodyPr vert="horz" wrap="square" lIns="0" tIns="12065" rIns="0" bIns="0" rtlCol="0">
            <a:spAutoFit/>
          </a:bodyPr>
          <a:lstStyle/>
          <a:p>
            <a:pPr marL="12700">
              <a:lnSpc>
                <a:spcPct val="100000"/>
              </a:lnSpc>
              <a:spcBef>
                <a:spcPts val="95"/>
              </a:spcBef>
            </a:pPr>
            <a:r>
              <a:rPr sz="1600" b="1" dirty="0">
                <a:solidFill>
                  <a:srgbClr val="FFFF00"/>
                </a:solidFill>
                <a:latin typeface="Calibri" panose="020F0502020204030204"/>
                <a:cs typeface="Calibri" panose="020F0502020204030204"/>
              </a:rPr>
              <a:t>D. Zhang, et al., IEEE TMI, 2018</a:t>
            </a:r>
            <a:endParaRPr sz="1600">
              <a:latin typeface="Calibri" panose="020F0502020204030204"/>
              <a:cs typeface="Calibri" panose="020F0502020204030204"/>
            </a:endParaRPr>
          </a:p>
        </p:txBody>
      </p:sp>
      <p:pic>
        <p:nvPicPr>
          <p:cNvPr id="4" name="object 4"/>
          <p:cNvPicPr/>
          <p:nvPr/>
        </p:nvPicPr>
        <p:blipFill>
          <a:blip r:embed="rId1" cstate="print"/>
          <a:stretch>
            <a:fillRect/>
          </a:stretch>
        </p:blipFill>
        <p:spPr>
          <a:xfrm>
            <a:off x="1908048" y="3541776"/>
            <a:ext cx="6937248" cy="2651760"/>
          </a:xfrm>
          <a:prstGeom prst="rect">
            <a:avLst/>
          </a:prstGeom>
        </p:spPr>
      </p:pic>
      <p:pic>
        <p:nvPicPr>
          <p:cNvPr id="5" name="object 5"/>
          <p:cNvPicPr/>
          <p:nvPr/>
        </p:nvPicPr>
        <p:blipFill>
          <a:blip r:embed="rId2" cstate="print"/>
          <a:stretch>
            <a:fillRect/>
          </a:stretch>
        </p:blipFill>
        <p:spPr>
          <a:xfrm>
            <a:off x="503110" y="1494307"/>
            <a:ext cx="187960" cy="188595"/>
          </a:xfrm>
          <a:prstGeom prst="rect">
            <a:avLst/>
          </a:prstGeom>
        </p:spPr>
      </p:pic>
      <p:pic>
        <p:nvPicPr>
          <p:cNvPr id="6" name="object 6"/>
          <p:cNvPicPr/>
          <p:nvPr/>
        </p:nvPicPr>
        <p:blipFill>
          <a:blip r:embed="rId2" cstate="print"/>
          <a:stretch>
            <a:fillRect/>
          </a:stretch>
        </p:blipFill>
        <p:spPr>
          <a:xfrm>
            <a:off x="503110" y="2371877"/>
            <a:ext cx="187960" cy="188595"/>
          </a:xfrm>
          <a:prstGeom prst="rect">
            <a:avLst/>
          </a:prstGeom>
        </p:spPr>
      </p:pic>
      <p:sp>
        <p:nvSpPr>
          <p:cNvPr id="7" name="object 7"/>
          <p:cNvSpPr txBox="1"/>
          <p:nvPr/>
        </p:nvSpPr>
        <p:spPr>
          <a:xfrm>
            <a:off x="440486" y="1306217"/>
            <a:ext cx="8192770" cy="4319965"/>
          </a:xfrm>
          <a:prstGeom prst="rect">
            <a:avLst/>
          </a:prstGeom>
        </p:spPr>
        <p:txBody>
          <a:bodyPr vert="horz" wrap="square" lIns="0" tIns="12065" rIns="0" bIns="0" rtlCol="0">
            <a:spAutoFit/>
          </a:bodyPr>
          <a:lstStyle/>
          <a:p>
            <a:pPr marL="382270" marR="5080">
              <a:lnSpc>
                <a:spcPct val="115000"/>
              </a:lnSpc>
              <a:spcBef>
                <a:spcPts val="95"/>
              </a:spcBef>
            </a:pPr>
            <a:r>
              <a:rPr sz="2500" dirty="0">
                <a:solidFill>
                  <a:srgbClr val="00A1FF"/>
                </a:solidFill>
                <a:latin typeface="宋体" panose="02010600030101010101" pitchFamily="2" charset="-122"/>
                <a:cs typeface="宋体" panose="02010600030101010101" pitchFamily="2" charset="-122"/>
              </a:rPr>
              <a:t>Conventional network descriptors are usually                            designed on </a:t>
            </a:r>
            <a:r>
              <a:rPr sz="2500" dirty="0">
                <a:solidFill>
                  <a:srgbClr val="FF0000"/>
                </a:solidFill>
                <a:latin typeface="宋体" panose="02010600030101010101" pitchFamily="2" charset="-122"/>
                <a:cs typeface="宋体" panose="02010600030101010101" pitchFamily="2" charset="-122"/>
              </a:rPr>
              <a:t>un-weighted </a:t>
            </a:r>
            <a:r>
              <a:rPr sz="2500" dirty="0">
                <a:solidFill>
                  <a:srgbClr val="00A1FF"/>
                </a:solidFill>
                <a:latin typeface="宋体" panose="02010600030101010101" pitchFamily="2" charset="-122"/>
                <a:cs typeface="宋体" panose="02010600030101010101" pitchFamily="2" charset="-122"/>
              </a:rPr>
              <a:t>brain networks</a:t>
            </a:r>
            <a:endParaRPr sz="2500" dirty="0">
              <a:latin typeface="宋体" panose="02010600030101010101" pitchFamily="2" charset="-122"/>
              <a:cs typeface="宋体" panose="02010600030101010101" pitchFamily="2" charset="-122"/>
            </a:endParaRPr>
          </a:p>
          <a:p>
            <a:pPr marL="382270" marR="5080">
              <a:lnSpc>
                <a:spcPct val="115000"/>
              </a:lnSpc>
            </a:pPr>
            <a:r>
              <a:rPr sz="2500" dirty="0">
                <a:solidFill>
                  <a:srgbClr val="FF0000"/>
                </a:solidFill>
                <a:latin typeface="宋体" panose="02010600030101010101" pitchFamily="2" charset="-122"/>
                <a:cs typeface="宋体" panose="02010600030101010101" pitchFamily="2" charset="-122"/>
              </a:rPr>
              <a:t>Qestion: </a:t>
            </a:r>
            <a:r>
              <a:rPr sz="2500" dirty="0">
                <a:solidFill>
                  <a:srgbClr val="00A1FF"/>
                </a:solidFill>
                <a:latin typeface="宋体" panose="02010600030101010101" pitchFamily="2" charset="-122"/>
                <a:cs typeface="宋体" panose="02010600030101010101" pitchFamily="2" charset="-122"/>
              </a:rPr>
              <a:t>how to directly mine novel network                           descriptors on </a:t>
            </a:r>
            <a:r>
              <a:rPr sz="2500" dirty="0">
                <a:solidFill>
                  <a:srgbClr val="FF0000"/>
                </a:solidFill>
                <a:latin typeface="宋体" panose="02010600030101010101" pitchFamily="2" charset="-122"/>
                <a:cs typeface="宋体" panose="02010600030101010101" pitchFamily="2" charset="-122"/>
              </a:rPr>
              <a:t>weighted</a:t>
            </a:r>
            <a:r>
              <a:rPr sz="2500" dirty="0">
                <a:solidFill>
                  <a:srgbClr val="00A1FF"/>
                </a:solidFill>
                <a:latin typeface="宋体" panose="02010600030101010101" pitchFamily="2" charset="-122"/>
                <a:cs typeface="宋体" panose="02010600030101010101" pitchFamily="2" charset="-122"/>
              </a:rPr>
              <a:t> brain networks?</a:t>
            </a:r>
            <a:endParaRPr sz="2500" dirty="0">
              <a:latin typeface="宋体" panose="02010600030101010101" pitchFamily="2" charset="-122"/>
              <a:cs typeface="宋体" panose="02010600030101010101" pitchFamily="2" charset="-122"/>
            </a:endParaRPr>
          </a:p>
          <a:p>
            <a:pPr>
              <a:lnSpc>
                <a:spcPct val="100000"/>
              </a:lnSpc>
              <a:spcBef>
                <a:spcPts val="40"/>
              </a:spcBef>
            </a:pPr>
            <a:endParaRPr sz="2600" dirty="0">
              <a:latin typeface="宋体" panose="02010600030101010101" pitchFamily="2" charset="-122"/>
              <a:cs typeface="宋体" panose="02010600030101010101" pitchFamily="2" charset="-122"/>
            </a:endParaRPr>
          </a:p>
          <a:p>
            <a:pPr marL="12700" marR="6692900">
              <a:lnSpc>
                <a:spcPct val="115000"/>
              </a:lnSpc>
            </a:pPr>
            <a:r>
              <a:rPr sz="2400" dirty="0">
                <a:solidFill>
                  <a:srgbClr val="FF0000"/>
                </a:solidFill>
                <a:latin typeface="宋体" panose="02010600030101010101" pitchFamily="2" charset="-122"/>
                <a:cs typeface="宋体" panose="02010600030101010101" pitchFamily="2" charset="-122"/>
              </a:rPr>
              <a:t>Solution:   </a:t>
            </a:r>
            <a:r>
              <a:rPr sz="2500" dirty="0">
                <a:solidFill>
                  <a:srgbClr val="00A1FF"/>
                </a:solidFill>
                <a:latin typeface="宋体" panose="02010600030101010101" pitchFamily="2" charset="-122"/>
                <a:cs typeface="宋体" panose="02010600030101010101" pitchFamily="2" charset="-122"/>
              </a:rPr>
              <a:t>Frequent   ordinal    pattern   mining</a:t>
            </a:r>
            <a:endParaRPr sz="2500" dirty="0">
              <a:latin typeface="宋体" panose="02010600030101010101" pitchFamily="2" charset="-122"/>
              <a:cs typeface="宋体" panose="02010600030101010101" pitchFamily="2" charset="-122"/>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12065" marR="5080" indent="1143000">
              <a:lnSpc>
                <a:spcPct val="100000"/>
              </a:lnSpc>
              <a:spcBef>
                <a:spcPts val="95"/>
              </a:spcBef>
            </a:pPr>
            <a:r>
              <a:rPr spc="-5" dirty="0"/>
              <a:t>Ordinal Pattern for </a:t>
            </a:r>
            <a:r>
              <a:rPr dirty="0"/>
              <a:t> </a:t>
            </a:r>
            <a:r>
              <a:rPr spc="-5" dirty="0"/>
              <a:t>Brain</a:t>
            </a:r>
            <a:r>
              <a:rPr spc="-20" dirty="0"/>
              <a:t> </a:t>
            </a:r>
            <a:r>
              <a:rPr spc="-5" dirty="0"/>
              <a:t>Network</a:t>
            </a:r>
            <a:r>
              <a:rPr spc="-20" dirty="0"/>
              <a:t> </a:t>
            </a:r>
            <a:r>
              <a:rPr spc="-5" dirty="0"/>
              <a:t>Classification</a:t>
            </a:r>
            <a:endParaRPr spc="-5" dirty="0"/>
          </a:p>
        </p:txBody>
      </p:sp>
      <p:sp>
        <p:nvSpPr>
          <p:cNvPr id="3" name="object 3"/>
          <p:cNvSpPr txBox="1"/>
          <p:nvPr/>
        </p:nvSpPr>
        <p:spPr>
          <a:xfrm>
            <a:off x="5596229" y="6392405"/>
            <a:ext cx="2624455" cy="268605"/>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FFFF00"/>
                </a:solidFill>
                <a:latin typeface="Calibri" panose="020F0502020204030204"/>
                <a:cs typeface="Calibri" panose="020F0502020204030204"/>
              </a:rPr>
              <a:t>D.</a:t>
            </a:r>
            <a:r>
              <a:rPr sz="1600" b="1" spc="-15"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Zhang, et al., IEEE TMI, 2018</a:t>
            </a:r>
            <a:endParaRPr sz="1600">
              <a:latin typeface="Calibri" panose="020F0502020204030204"/>
              <a:cs typeface="Calibri" panose="020F0502020204030204"/>
            </a:endParaRPr>
          </a:p>
        </p:txBody>
      </p:sp>
      <p:pic>
        <p:nvPicPr>
          <p:cNvPr id="4" name="object 4"/>
          <p:cNvPicPr/>
          <p:nvPr/>
        </p:nvPicPr>
        <p:blipFill>
          <a:blip r:embed="rId1" cstate="print"/>
          <a:stretch>
            <a:fillRect/>
          </a:stretch>
        </p:blipFill>
        <p:spPr>
          <a:xfrm>
            <a:off x="0" y="1813560"/>
            <a:ext cx="9144000" cy="429006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65096" y="470052"/>
            <a:ext cx="5613400" cy="634365"/>
          </a:xfrm>
          <a:prstGeom prst="rect">
            <a:avLst/>
          </a:prstGeom>
        </p:spPr>
        <p:txBody>
          <a:bodyPr vert="horz" wrap="square" lIns="0" tIns="12065" rIns="0" bIns="0" rtlCol="0">
            <a:spAutoFit/>
          </a:bodyPr>
          <a:lstStyle/>
          <a:p>
            <a:pPr marL="12700">
              <a:lnSpc>
                <a:spcPct val="100000"/>
              </a:lnSpc>
              <a:spcBef>
                <a:spcPts val="95"/>
              </a:spcBef>
            </a:pPr>
            <a:r>
              <a:rPr spc="-5" dirty="0"/>
              <a:t>Classification</a:t>
            </a:r>
            <a:r>
              <a:rPr spc="-50" dirty="0"/>
              <a:t> </a:t>
            </a:r>
            <a:r>
              <a:rPr spc="-5" dirty="0"/>
              <a:t>Results</a:t>
            </a:r>
            <a:endParaRPr spc="-5" dirty="0"/>
          </a:p>
        </p:txBody>
      </p:sp>
      <p:sp>
        <p:nvSpPr>
          <p:cNvPr id="3" name="object 3"/>
          <p:cNvSpPr txBox="1"/>
          <p:nvPr/>
        </p:nvSpPr>
        <p:spPr>
          <a:xfrm>
            <a:off x="5596229" y="6392405"/>
            <a:ext cx="2624455" cy="268605"/>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FFFF00"/>
                </a:solidFill>
                <a:latin typeface="Calibri" panose="020F0502020204030204"/>
                <a:cs typeface="Calibri" panose="020F0502020204030204"/>
              </a:rPr>
              <a:t>D.</a:t>
            </a:r>
            <a:r>
              <a:rPr sz="1600" b="1" spc="-15"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Zhang, et al., IEEE TMI, 2018</a:t>
            </a:r>
            <a:endParaRPr sz="1600">
              <a:latin typeface="Calibri" panose="020F0502020204030204"/>
              <a:cs typeface="Calibri" panose="020F0502020204030204"/>
            </a:endParaRPr>
          </a:p>
        </p:txBody>
      </p:sp>
      <p:pic>
        <p:nvPicPr>
          <p:cNvPr id="4" name="object 4"/>
          <p:cNvPicPr/>
          <p:nvPr/>
        </p:nvPicPr>
        <p:blipFill>
          <a:blip r:embed="rId1" cstate="print"/>
          <a:stretch>
            <a:fillRect/>
          </a:stretch>
        </p:blipFill>
        <p:spPr>
          <a:xfrm>
            <a:off x="0" y="2676144"/>
            <a:ext cx="9144000" cy="2849879"/>
          </a:xfrm>
          <a:prstGeom prst="rect">
            <a:avLst/>
          </a:prstGeom>
        </p:spPr>
      </p:pic>
      <p:sp>
        <p:nvSpPr>
          <p:cNvPr id="5" name="object 5"/>
          <p:cNvSpPr txBox="1"/>
          <p:nvPr/>
        </p:nvSpPr>
        <p:spPr>
          <a:xfrm>
            <a:off x="345643" y="1618269"/>
            <a:ext cx="8827135" cy="840551"/>
          </a:xfrm>
          <a:prstGeom prst="rect">
            <a:avLst/>
          </a:prstGeom>
        </p:spPr>
        <p:txBody>
          <a:bodyPr vert="horz" wrap="square" lIns="0" tIns="12065" rIns="0" bIns="0" rtlCol="0">
            <a:spAutoFit/>
          </a:bodyPr>
          <a:lstStyle/>
          <a:p>
            <a:pPr marL="12700" marR="5080">
              <a:lnSpc>
                <a:spcPct val="115000"/>
              </a:lnSpc>
              <a:spcBef>
                <a:spcPts val="95"/>
              </a:spcBef>
            </a:pPr>
            <a:r>
              <a:rPr sz="2500" dirty="0">
                <a:solidFill>
                  <a:srgbClr val="00A1FF"/>
                </a:solidFill>
                <a:latin typeface="宋体" panose="02010600030101010101" pitchFamily="2" charset="-122"/>
                <a:cs typeface="宋体" panose="02010600030101010101" pitchFamily="2" charset="-122"/>
              </a:rPr>
              <a:t>Comparison of different methods in 3 classification                                 tasks</a:t>
            </a:r>
            <a:endParaRPr sz="2500" dirty="0">
              <a:latin typeface="宋体" panose="02010600030101010101" pitchFamily="2" charset="-122"/>
              <a:cs typeface="宋体" panose="02010600030101010101" pitchFamily="2" charset="-122"/>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12065" marR="5080" indent="254000">
              <a:lnSpc>
                <a:spcPct val="100000"/>
              </a:lnSpc>
              <a:spcBef>
                <a:spcPts val="95"/>
              </a:spcBef>
            </a:pPr>
            <a:r>
              <a:rPr spc="-5" dirty="0"/>
              <a:t>Ordinal Pattern Kernel for </a:t>
            </a:r>
            <a:r>
              <a:rPr dirty="0"/>
              <a:t> </a:t>
            </a:r>
            <a:r>
              <a:rPr spc="-5" dirty="0"/>
              <a:t>Brain</a:t>
            </a:r>
            <a:r>
              <a:rPr spc="-20" dirty="0"/>
              <a:t> </a:t>
            </a:r>
            <a:r>
              <a:rPr spc="-5" dirty="0"/>
              <a:t>Network</a:t>
            </a:r>
            <a:r>
              <a:rPr spc="-20" dirty="0"/>
              <a:t> </a:t>
            </a:r>
            <a:r>
              <a:rPr spc="-5" dirty="0"/>
              <a:t>Classification</a:t>
            </a:r>
            <a:endParaRPr spc="-5" dirty="0"/>
          </a:p>
        </p:txBody>
      </p:sp>
      <p:sp>
        <p:nvSpPr>
          <p:cNvPr id="3" name="object 3"/>
          <p:cNvSpPr txBox="1"/>
          <p:nvPr/>
        </p:nvSpPr>
        <p:spPr>
          <a:xfrm>
            <a:off x="4695228" y="6392405"/>
            <a:ext cx="3766820" cy="268605"/>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FFFF00"/>
                </a:solidFill>
                <a:latin typeface="Calibri" panose="020F0502020204030204"/>
                <a:cs typeface="Calibri" panose="020F0502020204030204"/>
              </a:rPr>
              <a:t>K.</a:t>
            </a:r>
            <a:r>
              <a:rPr sz="1600" b="1" spc="-10"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Ma,</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et</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al.,</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IEEE</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TNSRE, 2022; MICCAI 2022</a:t>
            </a:r>
            <a:endParaRPr sz="1600">
              <a:latin typeface="Calibri" panose="020F0502020204030204"/>
              <a:cs typeface="Calibri" panose="020F0502020204030204"/>
            </a:endParaRPr>
          </a:p>
        </p:txBody>
      </p:sp>
      <p:pic>
        <p:nvPicPr>
          <p:cNvPr id="4" name="object 4"/>
          <p:cNvPicPr/>
          <p:nvPr/>
        </p:nvPicPr>
        <p:blipFill>
          <a:blip r:embed="rId1" cstate="print"/>
          <a:stretch>
            <a:fillRect/>
          </a:stretch>
        </p:blipFill>
        <p:spPr>
          <a:xfrm>
            <a:off x="858011" y="1673351"/>
            <a:ext cx="7325868" cy="2663952"/>
          </a:xfrm>
          <a:prstGeom prst="rect">
            <a:avLst/>
          </a:prstGeom>
        </p:spPr>
      </p:pic>
      <p:pic>
        <p:nvPicPr>
          <p:cNvPr id="5" name="object 5"/>
          <p:cNvPicPr/>
          <p:nvPr/>
        </p:nvPicPr>
        <p:blipFill>
          <a:blip r:embed="rId2" cstate="print"/>
          <a:stretch>
            <a:fillRect/>
          </a:stretch>
        </p:blipFill>
        <p:spPr>
          <a:xfrm>
            <a:off x="858011" y="4483608"/>
            <a:ext cx="7325868" cy="1752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03096" y="591337"/>
            <a:ext cx="7137400" cy="634365"/>
          </a:xfrm>
          <a:prstGeom prst="rect">
            <a:avLst/>
          </a:prstGeom>
        </p:spPr>
        <p:txBody>
          <a:bodyPr vert="horz" wrap="square" lIns="0" tIns="12065" rIns="0" bIns="0" rtlCol="0">
            <a:spAutoFit/>
          </a:bodyPr>
          <a:lstStyle/>
          <a:p>
            <a:pPr marL="12700">
              <a:lnSpc>
                <a:spcPct val="100000"/>
              </a:lnSpc>
              <a:spcBef>
                <a:spcPts val="95"/>
              </a:spcBef>
            </a:pPr>
            <a:r>
              <a:rPr spc="-5" dirty="0"/>
              <a:t>The</a:t>
            </a:r>
            <a:r>
              <a:rPr spc="-15" dirty="0"/>
              <a:t> </a:t>
            </a:r>
            <a:r>
              <a:rPr spc="-5" dirty="0"/>
              <a:t>BRAIN</a:t>
            </a:r>
            <a:r>
              <a:rPr spc="-15" dirty="0"/>
              <a:t> </a:t>
            </a:r>
            <a:r>
              <a:rPr spc="-5" dirty="0"/>
              <a:t>INITIATIVE</a:t>
            </a:r>
            <a:r>
              <a:rPr spc="-15" dirty="0"/>
              <a:t> </a:t>
            </a:r>
            <a:r>
              <a:rPr spc="-5" dirty="0"/>
              <a:t>Mission</a:t>
            </a:r>
            <a:endParaRPr spc="-5" dirty="0"/>
          </a:p>
        </p:txBody>
      </p:sp>
      <p:pic>
        <p:nvPicPr>
          <p:cNvPr id="3" name="object 3"/>
          <p:cNvPicPr/>
          <p:nvPr/>
        </p:nvPicPr>
        <p:blipFill>
          <a:blip r:embed="rId1" cstate="print"/>
          <a:stretch>
            <a:fillRect/>
          </a:stretch>
        </p:blipFill>
        <p:spPr>
          <a:xfrm>
            <a:off x="1979041" y="2647935"/>
            <a:ext cx="187960" cy="188595"/>
          </a:xfrm>
          <a:prstGeom prst="rect">
            <a:avLst/>
          </a:prstGeom>
        </p:spPr>
      </p:pic>
      <p:sp>
        <p:nvSpPr>
          <p:cNvPr id="4" name="object 4"/>
          <p:cNvSpPr txBox="1"/>
          <p:nvPr/>
        </p:nvSpPr>
        <p:spPr>
          <a:xfrm>
            <a:off x="2286000" y="2514600"/>
            <a:ext cx="4316095" cy="2643672"/>
          </a:xfrm>
          <a:prstGeom prst="rect">
            <a:avLst/>
          </a:prstGeom>
        </p:spPr>
        <p:txBody>
          <a:bodyPr vert="horz" wrap="square" lIns="0" tIns="40005" rIns="0" bIns="0" rtlCol="0">
            <a:spAutoFit/>
          </a:bodyPr>
          <a:lstStyle/>
          <a:p>
            <a:pPr marL="12700" marR="5080" algn="just">
              <a:lnSpc>
                <a:spcPts val="2880"/>
              </a:lnSpc>
              <a:spcBef>
                <a:spcPts val="315"/>
              </a:spcBef>
            </a:pPr>
            <a:r>
              <a:rPr sz="2500" dirty="0">
                <a:solidFill>
                  <a:srgbClr val="00A1FF"/>
                </a:solidFill>
                <a:latin typeface="宋体" panose="02010600030101010101" pitchFamily="2" charset="-122"/>
                <a:cs typeface="宋体" panose="02010600030101010101" pitchFamily="2" charset="-122"/>
              </a:rPr>
              <a:t>The BRAIN Initiative seeks                   to deepen understanding of                   the inner workings of the                 human mind and to improve                  how we treat, prevent, and                  cure disorders of the              brain.</a:t>
            </a:r>
            <a:endParaRPr sz="2500" dirty="0">
              <a:latin typeface="宋体" panose="02010600030101010101" pitchFamily="2" charset="-122"/>
              <a:cs typeface="宋体" panose="02010600030101010101" pitchFamily="2" charset="-12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30096" y="470052"/>
            <a:ext cx="6883400" cy="634365"/>
          </a:xfrm>
          <a:prstGeom prst="rect">
            <a:avLst/>
          </a:prstGeom>
        </p:spPr>
        <p:txBody>
          <a:bodyPr vert="horz" wrap="square" lIns="0" tIns="12065" rIns="0" bIns="0" rtlCol="0">
            <a:spAutoFit/>
          </a:bodyPr>
          <a:lstStyle/>
          <a:p>
            <a:pPr marL="12700">
              <a:lnSpc>
                <a:spcPct val="100000"/>
              </a:lnSpc>
              <a:spcBef>
                <a:spcPts val="95"/>
              </a:spcBef>
            </a:pPr>
            <a:r>
              <a:rPr spc="-5" dirty="0"/>
              <a:t>Brain</a:t>
            </a:r>
            <a:r>
              <a:rPr spc="-20" dirty="0"/>
              <a:t> </a:t>
            </a:r>
            <a:r>
              <a:rPr spc="-5" dirty="0"/>
              <a:t>Network</a:t>
            </a:r>
            <a:r>
              <a:rPr spc="-15" dirty="0"/>
              <a:t> </a:t>
            </a:r>
            <a:r>
              <a:rPr spc="-5" dirty="0"/>
              <a:t>Hub</a:t>
            </a:r>
            <a:r>
              <a:rPr spc="-15" dirty="0"/>
              <a:t> </a:t>
            </a:r>
            <a:r>
              <a:rPr spc="-5" dirty="0"/>
              <a:t>Detection</a:t>
            </a:r>
            <a:endParaRPr spc="-5" dirty="0"/>
          </a:p>
        </p:txBody>
      </p:sp>
      <p:sp>
        <p:nvSpPr>
          <p:cNvPr id="3" name="object 3"/>
          <p:cNvSpPr txBox="1"/>
          <p:nvPr/>
        </p:nvSpPr>
        <p:spPr>
          <a:xfrm>
            <a:off x="4831079" y="6365100"/>
            <a:ext cx="3740150" cy="268605"/>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FFFF00"/>
                </a:solidFill>
                <a:latin typeface="Calibri" panose="020F0502020204030204"/>
                <a:cs typeface="Calibri" panose="020F0502020204030204"/>
              </a:rPr>
              <a:t>M.</a:t>
            </a:r>
            <a:r>
              <a:rPr sz="1600" b="1" spc="-10"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Wang,</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et</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al., AAAI 2019; IEEE TBME</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2020</a:t>
            </a:r>
            <a:endParaRPr sz="1600">
              <a:latin typeface="Calibri" panose="020F0502020204030204"/>
              <a:cs typeface="Calibri" panose="020F0502020204030204"/>
            </a:endParaRPr>
          </a:p>
        </p:txBody>
      </p:sp>
      <p:pic>
        <p:nvPicPr>
          <p:cNvPr id="4" name="object 4"/>
          <p:cNvPicPr/>
          <p:nvPr/>
        </p:nvPicPr>
        <p:blipFill>
          <a:blip r:embed="rId1" cstate="print"/>
          <a:stretch>
            <a:fillRect/>
          </a:stretch>
        </p:blipFill>
        <p:spPr>
          <a:xfrm>
            <a:off x="431291" y="1467611"/>
            <a:ext cx="8261604" cy="4683252"/>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30096" y="470052"/>
            <a:ext cx="6882765" cy="634365"/>
          </a:xfrm>
          <a:prstGeom prst="rect">
            <a:avLst/>
          </a:prstGeom>
        </p:spPr>
        <p:txBody>
          <a:bodyPr vert="horz" wrap="square" lIns="0" tIns="12065" rIns="0" bIns="0" rtlCol="0">
            <a:spAutoFit/>
          </a:bodyPr>
          <a:lstStyle/>
          <a:p>
            <a:pPr marL="12700">
              <a:lnSpc>
                <a:spcPct val="100000"/>
              </a:lnSpc>
              <a:spcBef>
                <a:spcPts val="95"/>
              </a:spcBef>
            </a:pPr>
            <a:r>
              <a:rPr dirty="0"/>
              <a:t>跨站点脑网络共性</a:t>
            </a:r>
            <a:r>
              <a:rPr spc="-5" dirty="0"/>
              <a:t>Hub</a:t>
            </a:r>
            <a:r>
              <a:rPr dirty="0"/>
              <a:t>结构检</a:t>
            </a:r>
            <a:r>
              <a:rPr spc="-5" dirty="0"/>
              <a:t>测</a:t>
            </a:r>
            <a:endParaRPr spc="-5" dirty="0"/>
          </a:p>
        </p:txBody>
      </p:sp>
      <p:sp>
        <p:nvSpPr>
          <p:cNvPr id="3" name="object 3"/>
          <p:cNvSpPr txBox="1"/>
          <p:nvPr/>
        </p:nvSpPr>
        <p:spPr>
          <a:xfrm>
            <a:off x="4284345" y="6365240"/>
            <a:ext cx="3899535" cy="268605"/>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FFFF00"/>
                </a:solidFill>
                <a:latin typeface="Calibri" panose="020F0502020204030204"/>
                <a:cs typeface="Calibri" panose="020F0502020204030204"/>
              </a:rPr>
              <a:t>M. Wang,</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et</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al.,</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Medical</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Image</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Analysis,</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2022</a:t>
            </a:r>
            <a:endParaRPr sz="1600">
              <a:latin typeface="Calibri" panose="020F0502020204030204"/>
              <a:cs typeface="Calibri" panose="020F0502020204030204"/>
            </a:endParaRPr>
          </a:p>
        </p:txBody>
      </p:sp>
      <p:pic>
        <p:nvPicPr>
          <p:cNvPr id="4" name="object 4"/>
          <p:cNvPicPr/>
          <p:nvPr/>
        </p:nvPicPr>
        <p:blipFill>
          <a:blip r:embed="rId1" cstate="print"/>
          <a:stretch>
            <a:fillRect/>
          </a:stretch>
        </p:blipFill>
        <p:spPr>
          <a:xfrm>
            <a:off x="425195" y="1793748"/>
            <a:ext cx="8293608" cy="4223004"/>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93065" marR="5080" indent="-127000">
              <a:lnSpc>
                <a:spcPct val="100000"/>
              </a:lnSpc>
              <a:spcBef>
                <a:spcPts val="95"/>
              </a:spcBef>
            </a:pPr>
            <a:r>
              <a:rPr spc="-5" dirty="0"/>
              <a:t>Integrating Functional and </a:t>
            </a:r>
            <a:r>
              <a:rPr dirty="0"/>
              <a:t> </a:t>
            </a:r>
            <a:r>
              <a:rPr spc="-5" dirty="0"/>
              <a:t>Structural</a:t>
            </a:r>
            <a:r>
              <a:rPr spc="-20" dirty="0"/>
              <a:t> </a:t>
            </a:r>
            <a:r>
              <a:rPr spc="-5" dirty="0"/>
              <a:t>Connectivities </a:t>
            </a:r>
            <a:endParaRPr spc="-5" dirty="0"/>
          </a:p>
        </p:txBody>
      </p:sp>
      <p:sp>
        <p:nvSpPr>
          <p:cNvPr id="3" name="object 3"/>
          <p:cNvSpPr txBox="1"/>
          <p:nvPr/>
        </p:nvSpPr>
        <p:spPr>
          <a:xfrm>
            <a:off x="4284345" y="6365240"/>
            <a:ext cx="3776979" cy="268605"/>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FFFF00"/>
                </a:solidFill>
                <a:latin typeface="Calibri" panose="020F0502020204030204"/>
                <a:cs typeface="Calibri" panose="020F0502020204030204"/>
              </a:rPr>
              <a:t>J.</a:t>
            </a:r>
            <a:r>
              <a:rPr sz="1600" b="1" spc="-10"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Huang,</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et</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al.,</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MICCAI 2019;</a:t>
            </a:r>
            <a:r>
              <a:rPr sz="1600" b="1" spc="-10"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IEEE</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TMI,</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2020</a:t>
            </a:r>
            <a:endParaRPr sz="1600">
              <a:latin typeface="Calibri" panose="020F0502020204030204"/>
              <a:cs typeface="Calibri" panose="020F0502020204030204"/>
            </a:endParaRPr>
          </a:p>
        </p:txBody>
      </p:sp>
      <p:pic>
        <p:nvPicPr>
          <p:cNvPr id="4" name="object 4"/>
          <p:cNvPicPr/>
          <p:nvPr/>
        </p:nvPicPr>
        <p:blipFill>
          <a:blip r:embed="rId1" cstate="print"/>
          <a:stretch>
            <a:fillRect/>
          </a:stretch>
        </p:blipFill>
        <p:spPr>
          <a:xfrm>
            <a:off x="775716" y="1693164"/>
            <a:ext cx="7620000" cy="4509516"/>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9096" y="165887"/>
            <a:ext cx="7899400" cy="1243965"/>
          </a:xfrm>
          <a:prstGeom prst="rect">
            <a:avLst/>
          </a:prstGeom>
        </p:spPr>
        <p:txBody>
          <a:bodyPr vert="horz" wrap="square" lIns="0" tIns="12065" rIns="0" bIns="0" rtlCol="0">
            <a:spAutoFit/>
          </a:bodyPr>
          <a:lstStyle/>
          <a:p>
            <a:pPr marL="647065" marR="5080" indent="-635000">
              <a:lnSpc>
                <a:spcPct val="100000"/>
              </a:lnSpc>
              <a:spcBef>
                <a:spcPts val="95"/>
              </a:spcBef>
            </a:pPr>
            <a:r>
              <a:rPr spc="-5" dirty="0"/>
              <a:t>Temporal Dynamics Learning for </a:t>
            </a:r>
            <a:r>
              <a:rPr dirty="0"/>
              <a:t> </a:t>
            </a:r>
            <a:r>
              <a:rPr spc="-5" dirty="0"/>
              <a:t>Functional</a:t>
            </a:r>
            <a:r>
              <a:rPr spc="-15" dirty="0"/>
              <a:t> </a:t>
            </a:r>
            <a:r>
              <a:rPr spc="-5" dirty="0"/>
              <a:t>Brain</a:t>
            </a:r>
            <a:r>
              <a:rPr spc="-10" dirty="0"/>
              <a:t> </a:t>
            </a:r>
            <a:r>
              <a:rPr spc="-5" dirty="0"/>
              <a:t>Networks</a:t>
            </a:r>
            <a:endParaRPr spc="-5" dirty="0"/>
          </a:p>
        </p:txBody>
      </p:sp>
      <p:sp>
        <p:nvSpPr>
          <p:cNvPr id="3" name="object 3"/>
          <p:cNvSpPr txBox="1"/>
          <p:nvPr/>
        </p:nvSpPr>
        <p:spPr>
          <a:xfrm>
            <a:off x="4284345" y="6365240"/>
            <a:ext cx="3899535" cy="268605"/>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FFFF00"/>
                </a:solidFill>
                <a:latin typeface="Calibri" panose="020F0502020204030204"/>
                <a:cs typeface="Calibri" panose="020F0502020204030204"/>
              </a:rPr>
              <a:t>M. Wang,</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et</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al.,</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Medical</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Image</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Analysis,</a:t>
            </a:r>
            <a:r>
              <a:rPr sz="1600" b="1"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2021</a:t>
            </a:r>
            <a:endParaRPr sz="1600">
              <a:latin typeface="Calibri" panose="020F0502020204030204"/>
              <a:cs typeface="Calibri" panose="020F0502020204030204"/>
            </a:endParaRPr>
          </a:p>
        </p:txBody>
      </p:sp>
      <p:pic>
        <p:nvPicPr>
          <p:cNvPr id="4" name="object 4"/>
          <p:cNvPicPr/>
          <p:nvPr/>
        </p:nvPicPr>
        <p:blipFill>
          <a:blip r:embed="rId1" cstate="print"/>
          <a:stretch>
            <a:fillRect/>
          </a:stretch>
        </p:blipFill>
        <p:spPr>
          <a:xfrm>
            <a:off x="77584" y="2048281"/>
            <a:ext cx="8977490" cy="371353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527096" y="470052"/>
            <a:ext cx="4089400" cy="634365"/>
          </a:xfrm>
          <a:prstGeom prst="rect">
            <a:avLst/>
          </a:prstGeom>
        </p:spPr>
        <p:txBody>
          <a:bodyPr vert="horz" wrap="square" lIns="0" tIns="12065" rIns="0" bIns="0" rtlCol="0">
            <a:spAutoFit/>
          </a:bodyPr>
          <a:lstStyle/>
          <a:p>
            <a:pPr marL="12700">
              <a:lnSpc>
                <a:spcPct val="100000"/>
              </a:lnSpc>
              <a:spcBef>
                <a:spcPts val="95"/>
              </a:spcBef>
            </a:pPr>
            <a:r>
              <a:rPr sz="4000" spc="-5" dirty="0">
                <a:solidFill>
                  <a:srgbClr val="60D736"/>
                </a:solidFill>
                <a:latin typeface="宋体" panose="02010600030101010101" pitchFamily="2" charset="-122"/>
                <a:cs typeface="宋体" panose="02010600030101010101" pitchFamily="2" charset="-122"/>
              </a:rPr>
              <a:t>Imaging</a:t>
            </a:r>
            <a:r>
              <a:rPr sz="4000" spc="-65" dirty="0">
                <a:solidFill>
                  <a:srgbClr val="60D736"/>
                </a:solidFill>
                <a:latin typeface="宋体" panose="02010600030101010101" pitchFamily="2" charset="-122"/>
                <a:cs typeface="宋体" panose="02010600030101010101" pitchFamily="2" charset="-122"/>
              </a:rPr>
              <a:t> </a:t>
            </a:r>
            <a:r>
              <a:rPr sz="4000" spc="-5" dirty="0">
                <a:solidFill>
                  <a:srgbClr val="60D736"/>
                </a:solidFill>
                <a:latin typeface="宋体" panose="02010600030101010101" pitchFamily="2" charset="-122"/>
                <a:cs typeface="宋体" panose="02010600030101010101" pitchFamily="2" charset="-122"/>
              </a:rPr>
              <a:t>Genetics</a:t>
            </a:r>
            <a:endParaRPr sz="4000">
              <a:latin typeface="宋体" panose="02010600030101010101" pitchFamily="2" charset="-122"/>
              <a:cs typeface="宋体" panose="02010600030101010101" pitchFamily="2" charset="-122"/>
            </a:endParaRPr>
          </a:p>
        </p:txBody>
      </p:sp>
      <p:grpSp>
        <p:nvGrpSpPr>
          <p:cNvPr id="3" name="object 3"/>
          <p:cNvGrpSpPr/>
          <p:nvPr/>
        </p:nvGrpSpPr>
        <p:grpSpPr>
          <a:xfrm>
            <a:off x="511683" y="2306954"/>
            <a:ext cx="8160384" cy="3834129"/>
            <a:chOff x="511683" y="2306954"/>
            <a:chExt cx="8160384" cy="3834129"/>
          </a:xfrm>
        </p:grpSpPr>
        <p:pic>
          <p:nvPicPr>
            <p:cNvPr id="4" name="object 4"/>
            <p:cNvPicPr/>
            <p:nvPr/>
          </p:nvPicPr>
          <p:blipFill>
            <a:blip r:embed="rId1" cstate="print"/>
            <a:stretch>
              <a:fillRect/>
            </a:stretch>
          </p:blipFill>
          <p:spPr>
            <a:xfrm>
              <a:off x="521208" y="2316479"/>
              <a:ext cx="1616964" cy="2503932"/>
            </a:xfrm>
            <a:prstGeom prst="rect">
              <a:avLst/>
            </a:prstGeom>
          </p:spPr>
        </p:pic>
        <p:sp>
          <p:nvSpPr>
            <p:cNvPr id="5" name="object 5"/>
            <p:cNvSpPr/>
            <p:nvPr/>
          </p:nvSpPr>
          <p:spPr>
            <a:xfrm>
              <a:off x="511683" y="2306954"/>
              <a:ext cx="1636395" cy="2523490"/>
            </a:xfrm>
            <a:custGeom>
              <a:avLst/>
              <a:gdLst/>
              <a:ahLst/>
              <a:cxnLst/>
              <a:rect l="l" t="t" r="r" b="b"/>
              <a:pathLst>
                <a:path w="1636395" h="2523490">
                  <a:moveTo>
                    <a:pt x="1631251" y="2522982"/>
                  </a:moveTo>
                  <a:lnTo>
                    <a:pt x="4762" y="2522982"/>
                  </a:lnTo>
                  <a:lnTo>
                    <a:pt x="3289" y="2522753"/>
                  </a:lnTo>
                  <a:lnTo>
                    <a:pt x="1968" y="2522067"/>
                  </a:lnTo>
                  <a:lnTo>
                    <a:pt x="914" y="2521013"/>
                  </a:lnTo>
                  <a:lnTo>
                    <a:pt x="228" y="2519692"/>
                  </a:lnTo>
                  <a:lnTo>
                    <a:pt x="0" y="2518219"/>
                  </a:lnTo>
                  <a:lnTo>
                    <a:pt x="0" y="4762"/>
                  </a:lnTo>
                  <a:lnTo>
                    <a:pt x="4762" y="0"/>
                  </a:lnTo>
                  <a:lnTo>
                    <a:pt x="1631251" y="0"/>
                  </a:lnTo>
                  <a:lnTo>
                    <a:pt x="1636014" y="4762"/>
                  </a:lnTo>
                  <a:lnTo>
                    <a:pt x="9525" y="4762"/>
                  </a:lnTo>
                  <a:lnTo>
                    <a:pt x="4762" y="9525"/>
                  </a:lnTo>
                  <a:lnTo>
                    <a:pt x="9525" y="9525"/>
                  </a:lnTo>
                  <a:lnTo>
                    <a:pt x="9525" y="2513457"/>
                  </a:lnTo>
                  <a:lnTo>
                    <a:pt x="4762" y="2513457"/>
                  </a:lnTo>
                  <a:lnTo>
                    <a:pt x="9525" y="2518219"/>
                  </a:lnTo>
                  <a:lnTo>
                    <a:pt x="1636014" y="2518219"/>
                  </a:lnTo>
                  <a:lnTo>
                    <a:pt x="1635785" y="2519692"/>
                  </a:lnTo>
                  <a:lnTo>
                    <a:pt x="1635099" y="2521013"/>
                  </a:lnTo>
                  <a:lnTo>
                    <a:pt x="1634045" y="2522067"/>
                  </a:lnTo>
                  <a:lnTo>
                    <a:pt x="1632724" y="2522753"/>
                  </a:lnTo>
                  <a:lnTo>
                    <a:pt x="1631251" y="2522982"/>
                  </a:lnTo>
                  <a:close/>
                </a:path>
                <a:path w="1636395" h="2523490">
                  <a:moveTo>
                    <a:pt x="9525" y="9525"/>
                  </a:moveTo>
                  <a:lnTo>
                    <a:pt x="4762" y="9525"/>
                  </a:lnTo>
                  <a:lnTo>
                    <a:pt x="9525" y="4762"/>
                  </a:lnTo>
                  <a:lnTo>
                    <a:pt x="9525" y="9525"/>
                  </a:lnTo>
                  <a:close/>
                </a:path>
                <a:path w="1636395" h="2523490">
                  <a:moveTo>
                    <a:pt x="1626489" y="9525"/>
                  </a:moveTo>
                  <a:lnTo>
                    <a:pt x="9525" y="9525"/>
                  </a:lnTo>
                  <a:lnTo>
                    <a:pt x="9525" y="4762"/>
                  </a:lnTo>
                  <a:lnTo>
                    <a:pt x="1626489" y="4762"/>
                  </a:lnTo>
                  <a:lnTo>
                    <a:pt x="1626489" y="9525"/>
                  </a:lnTo>
                  <a:close/>
                </a:path>
                <a:path w="1636395" h="2523490">
                  <a:moveTo>
                    <a:pt x="1626489" y="2518219"/>
                  </a:moveTo>
                  <a:lnTo>
                    <a:pt x="1626489" y="4762"/>
                  </a:lnTo>
                  <a:lnTo>
                    <a:pt x="1631251" y="9525"/>
                  </a:lnTo>
                  <a:lnTo>
                    <a:pt x="1636014" y="9525"/>
                  </a:lnTo>
                  <a:lnTo>
                    <a:pt x="1636014" y="2513457"/>
                  </a:lnTo>
                  <a:lnTo>
                    <a:pt x="1631251" y="2513457"/>
                  </a:lnTo>
                  <a:lnTo>
                    <a:pt x="1626489" y="2518219"/>
                  </a:lnTo>
                  <a:close/>
                </a:path>
                <a:path w="1636395" h="2523490">
                  <a:moveTo>
                    <a:pt x="1636014" y="9525"/>
                  </a:moveTo>
                  <a:lnTo>
                    <a:pt x="1631251" y="9525"/>
                  </a:lnTo>
                  <a:lnTo>
                    <a:pt x="1626489" y="4762"/>
                  </a:lnTo>
                  <a:lnTo>
                    <a:pt x="1636014" y="4762"/>
                  </a:lnTo>
                  <a:lnTo>
                    <a:pt x="1636014" y="9525"/>
                  </a:lnTo>
                  <a:close/>
                </a:path>
                <a:path w="1636395" h="2523490">
                  <a:moveTo>
                    <a:pt x="9525" y="2518219"/>
                  </a:moveTo>
                  <a:lnTo>
                    <a:pt x="4762" y="2513457"/>
                  </a:lnTo>
                  <a:lnTo>
                    <a:pt x="9525" y="2513457"/>
                  </a:lnTo>
                  <a:lnTo>
                    <a:pt x="9525" y="2518219"/>
                  </a:lnTo>
                  <a:close/>
                </a:path>
                <a:path w="1636395" h="2523490">
                  <a:moveTo>
                    <a:pt x="1626489" y="2518219"/>
                  </a:moveTo>
                  <a:lnTo>
                    <a:pt x="9525" y="2518219"/>
                  </a:lnTo>
                  <a:lnTo>
                    <a:pt x="9525" y="2513457"/>
                  </a:lnTo>
                  <a:lnTo>
                    <a:pt x="1626489" y="2513457"/>
                  </a:lnTo>
                  <a:lnTo>
                    <a:pt x="1626489" y="2518219"/>
                  </a:lnTo>
                  <a:close/>
                </a:path>
                <a:path w="1636395" h="2523490">
                  <a:moveTo>
                    <a:pt x="1636014" y="2518219"/>
                  </a:moveTo>
                  <a:lnTo>
                    <a:pt x="1626489" y="2518219"/>
                  </a:lnTo>
                  <a:lnTo>
                    <a:pt x="1631251" y="2513457"/>
                  </a:lnTo>
                  <a:lnTo>
                    <a:pt x="1636014" y="2513457"/>
                  </a:lnTo>
                  <a:lnTo>
                    <a:pt x="1636014" y="2518219"/>
                  </a:lnTo>
                  <a:close/>
                </a:path>
              </a:pathLst>
            </a:custGeom>
            <a:solidFill>
              <a:srgbClr val="3366FF"/>
            </a:solidFill>
          </p:spPr>
          <p:txBody>
            <a:bodyPr wrap="square" lIns="0" tIns="0" rIns="0" bIns="0" rtlCol="0"/>
            <a:lstStyle/>
            <a:p/>
          </p:txBody>
        </p:sp>
        <p:pic>
          <p:nvPicPr>
            <p:cNvPr id="6" name="object 6"/>
            <p:cNvPicPr/>
            <p:nvPr/>
          </p:nvPicPr>
          <p:blipFill>
            <a:blip r:embed="rId2" cstate="print"/>
            <a:stretch>
              <a:fillRect/>
            </a:stretch>
          </p:blipFill>
          <p:spPr>
            <a:xfrm>
              <a:off x="2607563" y="2322575"/>
              <a:ext cx="1684019" cy="2487168"/>
            </a:xfrm>
            <a:prstGeom prst="rect">
              <a:avLst/>
            </a:prstGeom>
          </p:spPr>
        </p:pic>
        <p:sp>
          <p:nvSpPr>
            <p:cNvPr id="7" name="object 7"/>
            <p:cNvSpPr/>
            <p:nvPr/>
          </p:nvSpPr>
          <p:spPr>
            <a:xfrm>
              <a:off x="2598038" y="2313050"/>
              <a:ext cx="1703070" cy="2506345"/>
            </a:xfrm>
            <a:custGeom>
              <a:avLst/>
              <a:gdLst/>
              <a:ahLst/>
              <a:cxnLst/>
              <a:rect l="l" t="t" r="r" b="b"/>
              <a:pathLst>
                <a:path w="1703070" h="2506345">
                  <a:moveTo>
                    <a:pt x="1698307" y="2506218"/>
                  </a:moveTo>
                  <a:lnTo>
                    <a:pt x="4762" y="2506218"/>
                  </a:lnTo>
                  <a:lnTo>
                    <a:pt x="3289" y="2505989"/>
                  </a:lnTo>
                  <a:lnTo>
                    <a:pt x="1968" y="2505303"/>
                  </a:lnTo>
                  <a:lnTo>
                    <a:pt x="914" y="2504249"/>
                  </a:lnTo>
                  <a:lnTo>
                    <a:pt x="228" y="2502928"/>
                  </a:lnTo>
                  <a:lnTo>
                    <a:pt x="0" y="2501455"/>
                  </a:lnTo>
                  <a:lnTo>
                    <a:pt x="0" y="4762"/>
                  </a:lnTo>
                  <a:lnTo>
                    <a:pt x="4762" y="0"/>
                  </a:lnTo>
                  <a:lnTo>
                    <a:pt x="1698307" y="0"/>
                  </a:lnTo>
                  <a:lnTo>
                    <a:pt x="1703070" y="4762"/>
                  </a:lnTo>
                  <a:lnTo>
                    <a:pt x="9525" y="4762"/>
                  </a:lnTo>
                  <a:lnTo>
                    <a:pt x="4762" y="9525"/>
                  </a:lnTo>
                  <a:lnTo>
                    <a:pt x="9525" y="9525"/>
                  </a:lnTo>
                  <a:lnTo>
                    <a:pt x="9525" y="2496693"/>
                  </a:lnTo>
                  <a:lnTo>
                    <a:pt x="4762" y="2496693"/>
                  </a:lnTo>
                  <a:lnTo>
                    <a:pt x="9525" y="2501455"/>
                  </a:lnTo>
                  <a:lnTo>
                    <a:pt x="1703070" y="2501455"/>
                  </a:lnTo>
                  <a:lnTo>
                    <a:pt x="1702841" y="2502928"/>
                  </a:lnTo>
                  <a:lnTo>
                    <a:pt x="1702155" y="2504249"/>
                  </a:lnTo>
                  <a:lnTo>
                    <a:pt x="1701101" y="2505303"/>
                  </a:lnTo>
                  <a:lnTo>
                    <a:pt x="1699780" y="2505989"/>
                  </a:lnTo>
                  <a:lnTo>
                    <a:pt x="1698307" y="2506218"/>
                  </a:lnTo>
                  <a:close/>
                </a:path>
                <a:path w="1703070" h="2506345">
                  <a:moveTo>
                    <a:pt x="9525" y="9525"/>
                  </a:moveTo>
                  <a:lnTo>
                    <a:pt x="4762" y="9525"/>
                  </a:lnTo>
                  <a:lnTo>
                    <a:pt x="9525" y="4762"/>
                  </a:lnTo>
                  <a:lnTo>
                    <a:pt x="9525" y="9525"/>
                  </a:lnTo>
                  <a:close/>
                </a:path>
                <a:path w="1703070" h="2506345">
                  <a:moveTo>
                    <a:pt x="1693545" y="9525"/>
                  </a:moveTo>
                  <a:lnTo>
                    <a:pt x="9525" y="9525"/>
                  </a:lnTo>
                  <a:lnTo>
                    <a:pt x="9525" y="4762"/>
                  </a:lnTo>
                  <a:lnTo>
                    <a:pt x="1693545" y="4762"/>
                  </a:lnTo>
                  <a:lnTo>
                    <a:pt x="1693545" y="9525"/>
                  </a:lnTo>
                  <a:close/>
                </a:path>
                <a:path w="1703070" h="2506345">
                  <a:moveTo>
                    <a:pt x="1693545" y="2501455"/>
                  </a:moveTo>
                  <a:lnTo>
                    <a:pt x="1693545" y="4762"/>
                  </a:lnTo>
                  <a:lnTo>
                    <a:pt x="1698307" y="9525"/>
                  </a:lnTo>
                  <a:lnTo>
                    <a:pt x="1703070" y="9525"/>
                  </a:lnTo>
                  <a:lnTo>
                    <a:pt x="1703070" y="2496693"/>
                  </a:lnTo>
                  <a:lnTo>
                    <a:pt x="1698307" y="2496693"/>
                  </a:lnTo>
                  <a:lnTo>
                    <a:pt x="1693545" y="2501455"/>
                  </a:lnTo>
                  <a:close/>
                </a:path>
                <a:path w="1703070" h="2506345">
                  <a:moveTo>
                    <a:pt x="1703070" y="9525"/>
                  </a:moveTo>
                  <a:lnTo>
                    <a:pt x="1698307" y="9525"/>
                  </a:lnTo>
                  <a:lnTo>
                    <a:pt x="1693545" y="4762"/>
                  </a:lnTo>
                  <a:lnTo>
                    <a:pt x="1703070" y="4762"/>
                  </a:lnTo>
                  <a:lnTo>
                    <a:pt x="1703070" y="9525"/>
                  </a:lnTo>
                  <a:close/>
                </a:path>
                <a:path w="1703070" h="2506345">
                  <a:moveTo>
                    <a:pt x="9525" y="2501455"/>
                  </a:moveTo>
                  <a:lnTo>
                    <a:pt x="4762" y="2496693"/>
                  </a:lnTo>
                  <a:lnTo>
                    <a:pt x="9525" y="2496693"/>
                  </a:lnTo>
                  <a:lnTo>
                    <a:pt x="9525" y="2501455"/>
                  </a:lnTo>
                  <a:close/>
                </a:path>
                <a:path w="1703070" h="2506345">
                  <a:moveTo>
                    <a:pt x="1693545" y="2501455"/>
                  </a:moveTo>
                  <a:lnTo>
                    <a:pt x="9525" y="2501455"/>
                  </a:lnTo>
                  <a:lnTo>
                    <a:pt x="9525" y="2496693"/>
                  </a:lnTo>
                  <a:lnTo>
                    <a:pt x="1693545" y="2496693"/>
                  </a:lnTo>
                  <a:lnTo>
                    <a:pt x="1693545" y="2501455"/>
                  </a:lnTo>
                  <a:close/>
                </a:path>
                <a:path w="1703070" h="2506345">
                  <a:moveTo>
                    <a:pt x="1703070" y="2501455"/>
                  </a:moveTo>
                  <a:lnTo>
                    <a:pt x="1693545" y="2501455"/>
                  </a:lnTo>
                  <a:lnTo>
                    <a:pt x="1698307" y="2496693"/>
                  </a:lnTo>
                  <a:lnTo>
                    <a:pt x="1703070" y="2496693"/>
                  </a:lnTo>
                  <a:lnTo>
                    <a:pt x="1703070" y="2501455"/>
                  </a:lnTo>
                  <a:close/>
                </a:path>
              </a:pathLst>
            </a:custGeom>
            <a:solidFill>
              <a:srgbClr val="0000FF"/>
            </a:solidFill>
          </p:spPr>
          <p:txBody>
            <a:bodyPr wrap="square" lIns="0" tIns="0" rIns="0" bIns="0" rtlCol="0"/>
            <a:lstStyle/>
            <a:p/>
          </p:txBody>
        </p:sp>
        <p:sp>
          <p:nvSpPr>
            <p:cNvPr id="8" name="object 8"/>
            <p:cNvSpPr/>
            <p:nvPr/>
          </p:nvSpPr>
          <p:spPr>
            <a:xfrm>
              <a:off x="2147315" y="3279647"/>
              <a:ext cx="440690" cy="457200"/>
            </a:xfrm>
            <a:custGeom>
              <a:avLst/>
              <a:gdLst/>
              <a:ahLst/>
              <a:cxnLst/>
              <a:rect l="l" t="t" r="r" b="b"/>
              <a:pathLst>
                <a:path w="440689" h="457200">
                  <a:moveTo>
                    <a:pt x="220979" y="457200"/>
                  </a:moveTo>
                  <a:lnTo>
                    <a:pt x="220979" y="342900"/>
                  </a:lnTo>
                  <a:lnTo>
                    <a:pt x="0" y="342900"/>
                  </a:lnTo>
                  <a:lnTo>
                    <a:pt x="0" y="114300"/>
                  </a:lnTo>
                  <a:lnTo>
                    <a:pt x="220979" y="114300"/>
                  </a:lnTo>
                  <a:lnTo>
                    <a:pt x="220979" y="0"/>
                  </a:lnTo>
                  <a:lnTo>
                    <a:pt x="440435" y="228600"/>
                  </a:lnTo>
                  <a:lnTo>
                    <a:pt x="220979" y="457200"/>
                  </a:lnTo>
                  <a:close/>
                </a:path>
              </a:pathLst>
            </a:custGeom>
            <a:solidFill>
              <a:srgbClr val="00AFEF"/>
            </a:solidFill>
          </p:spPr>
          <p:txBody>
            <a:bodyPr wrap="square" lIns="0" tIns="0" rIns="0" bIns="0" rtlCol="0"/>
            <a:lstStyle/>
            <a:p/>
          </p:txBody>
        </p:sp>
        <p:sp>
          <p:nvSpPr>
            <p:cNvPr id="9" name="object 9"/>
            <p:cNvSpPr/>
            <p:nvPr/>
          </p:nvSpPr>
          <p:spPr>
            <a:xfrm>
              <a:off x="2135111" y="3266859"/>
              <a:ext cx="465455" cy="482600"/>
            </a:xfrm>
            <a:custGeom>
              <a:avLst/>
              <a:gdLst/>
              <a:ahLst/>
              <a:cxnLst/>
              <a:rect l="l" t="t" r="r" b="b"/>
              <a:pathLst>
                <a:path w="465455" h="482600">
                  <a:moveTo>
                    <a:pt x="219786" y="126974"/>
                  </a:moveTo>
                  <a:lnTo>
                    <a:pt x="219786" y="12674"/>
                  </a:lnTo>
                  <a:lnTo>
                    <a:pt x="220078" y="9956"/>
                  </a:lnTo>
                  <a:lnTo>
                    <a:pt x="231736" y="0"/>
                  </a:lnTo>
                  <a:lnTo>
                    <a:pt x="234467" y="126"/>
                  </a:lnTo>
                  <a:lnTo>
                    <a:pt x="237108" y="850"/>
                  </a:lnTo>
                  <a:lnTo>
                    <a:pt x="239534" y="2108"/>
                  </a:lnTo>
                  <a:lnTo>
                    <a:pt x="241630" y="3873"/>
                  </a:lnTo>
                  <a:lnTo>
                    <a:pt x="250091" y="12674"/>
                  </a:lnTo>
                  <a:lnTo>
                    <a:pt x="245186" y="12674"/>
                  </a:lnTo>
                  <a:lnTo>
                    <a:pt x="223329" y="21475"/>
                  </a:lnTo>
                  <a:lnTo>
                    <a:pt x="245186" y="44210"/>
                  </a:lnTo>
                  <a:lnTo>
                    <a:pt x="245186" y="114274"/>
                  </a:lnTo>
                  <a:lnTo>
                    <a:pt x="232486" y="114274"/>
                  </a:lnTo>
                  <a:lnTo>
                    <a:pt x="219786" y="126974"/>
                  </a:lnTo>
                  <a:close/>
                </a:path>
                <a:path w="465455" h="482600">
                  <a:moveTo>
                    <a:pt x="245186" y="44210"/>
                  </a:moveTo>
                  <a:lnTo>
                    <a:pt x="223329" y="21475"/>
                  </a:lnTo>
                  <a:lnTo>
                    <a:pt x="245186" y="12674"/>
                  </a:lnTo>
                  <a:lnTo>
                    <a:pt x="245186" y="44210"/>
                  </a:lnTo>
                  <a:close/>
                </a:path>
                <a:path w="465455" h="482600">
                  <a:moveTo>
                    <a:pt x="434641" y="241274"/>
                  </a:moveTo>
                  <a:lnTo>
                    <a:pt x="245186" y="44210"/>
                  </a:lnTo>
                  <a:lnTo>
                    <a:pt x="245186" y="12674"/>
                  </a:lnTo>
                  <a:lnTo>
                    <a:pt x="250091" y="12674"/>
                  </a:lnTo>
                  <a:lnTo>
                    <a:pt x="461416" y="232473"/>
                  </a:lnTo>
                  <a:lnTo>
                    <a:pt x="443102" y="232473"/>
                  </a:lnTo>
                  <a:lnTo>
                    <a:pt x="434641" y="241274"/>
                  </a:lnTo>
                  <a:close/>
                </a:path>
                <a:path w="465455" h="482600">
                  <a:moveTo>
                    <a:pt x="219786" y="368274"/>
                  </a:moveTo>
                  <a:lnTo>
                    <a:pt x="12700" y="368274"/>
                  </a:lnTo>
                  <a:lnTo>
                    <a:pt x="10223" y="368033"/>
                  </a:lnTo>
                  <a:lnTo>
                    <a:pt x="0" y="355574"/>
                  </a:lnTo>
                  <a:lnTo>
                    <a:pt x="0" y="126974"/>
                  </a:lnTo>
                  <a:lnTo>
                    <a:pt x="12700" y="114274"/>
                  </a:lnTo>
                  <a:lnTo>
                    <a:pt x="219786" y="114274"/>
                  </a:lnTo>
                  <a:lnTo>
                    <a:pt x="219786" y="126974"/>
                  </a:lnTo>
                  <a:lnTo>
                    <a:pt x="25400" y="126974"/>
                  </a:lnTo>
                  <a:lnTo>
                    <a:pt x="12700" y="139674"/>
                  </a:lnTo>
                  <a:lnTo>
                    <a:pt x="25400" y="139674"/>
                  </a:lnTo>
                  <a:lnTo>
                    <a:pt x="25400" y="342874"/>
                  </a:lnTo>
                  <a:lnTo>
                    <a:pt x="12700" y="342874"/>
                  </a:lnTo>
                  <a:lnTo>
                    <a:pt x="25400" y="355574"/>
                  </a:lnTo>
                  <a:lnTo>
                    <a:pt x="219786" y="355574"/>
                  </a:lnTo>
                  <a:lnTo>
                    <a:pt x="219786" y="368274"/>
                  </a:lnTo>
                  <a:close/>
                </a:path>
                <a:path w="465455" h="482600">
                  <a:moveTo>
                    <a:pt x="232486" y="139674"/>
                  </a:moveTo>
                  <a:lnTo>
                    <a:pt x="25400" y="139674"/>
                  </a:lnTo>
                  <a:lnTo>
                    <a:pt x="25400" y="126974"/>
                  </a:lnTo>
                  <a:lnTo>
                    <a:pt x="219786" y="126974"/>
                  </a:lnTo>
                  <a:lnTo>
                    <a:pt x="232486" y="114274"/>
                  </a:lnTo>
                  <a:lnTo>
                    <a:pt x="245186" y="114274"/>
                  </a:lnTo>
                  <a:lnTo>
                    <a:pt x="245186" y="126974"/>
                  </a:lnTo>
                  <a:lnTo>
                    <a:pt x="234962" y="139433"/>
                  </a:lnTo>
                  <a:lnTo>
                    <a:pt x="232486" y="139674"/>
                  </a:lnTo>
                  <a:close/>
                </a:path>
                <a:path w="465455" h="482600">
                  <a:moveTo>
                    <a:pt x="25400" y="139674"/>
                  </a:moveTo>
                  <a:lnTo>
                    <a:pt x="12700" y="139674"/>
                  </a:lnTo>
                  <a:lnTo>
                    <a:pt x="25400" y="126974"/>
                  </a:lnTo>
                  <a:lnTo>
                    <a:pt x="25400" y="139674"/>
                  </a:lnTo>
                  <a:close/>
                </a:path>
                <a:path w="465455" h="482600">
                  <a:moveTo>
                    <a:pt x="443102" y="250075"/>
                  </a:moveTo>
                  <a:lnTo>
                    <a:pt x="434641" y="241274"/>
                  </a:lnTo>
                  <a:lnTo>
                    <a:pt x="443102" y="232473"/>
                  </a:lnTo>
                  <a:lnTo>
                    <a:pt x="443102" y="250075"/>
                  </a:lnTo>
                  <a:close/>
                </a:path>
                <a:path w="465455" h="482600">
                  <a:moveTo>
                    <a:pt x="461416" y="250075"/>
                  </a:moveTo>
                  <a:lnTo>
                    <a:pt x="443102" y="250075"/>
                  </a:lnTo>
                  <a:lnTo>
                    <a:pt x="443102" y="232473"/>
                  </a:lnTo>
                  <a:lnTo>
                    <a:pt x="461416" y="232473"/>
                  </a:lnTo>
                  <a:lnTo>
                    <a:pt x="463105" y="234670"/>
                  </a:lnTo>
                  <a:lnTo>
                    <a:pt x="464286" y="237185"/>
                  </a:lnTo>
                  <a:lnTo>
                    <a:pt x="464883" y="239890"/>
                  </a:lnTo>
                  <a:lnTo>
                    <a:pt x="464883" y="242658"/>
                  </a:lnTo>
                  <a:lnTo>
                    <a:pt x="464286" y="245363"/>
                  </a:lnTo>
                  <a:lnTo>
                    <a:pt x="463105" y="247878"/>
                  </a:lnTo>
                  <a:lnTo>
                    <a:pt x="461416" y="250075"/>
                  </a:lnTo>
                  <a:close/>
                </a:path>
                <a:path w="465455" h="482600">
                  <a:moveTo>
                    <a:pt x="250091" y="469874"/>
                  </a:moveTo>
                  <a:lnTo>
                    <a:pt x="245186" y="469874"/>
                  </a:lnTo>
                  <a:lnTo>
                    <a:pt x="245186" y="438338"/>
                  </a:lnTo>
                  <a:lnTo>
                    <a:pt x="434641" y="241274"/>
                  </a:lnTo>
                  <a:lnTo>
                    <a:pt x="443102" y="250075"/>
                  </a:lnTo>
                  <a:lnTo>
                    <a:pt x="461416" y="250075"/>
                  </a:lnTo>
                  <a:lnTo>
                    <a:pt x="250091" y="469874"/>
                  </a:lnTo>
                  <a:close/>
                </a:path>
                <a:path w="465455" h="482600">
                  <a:moveTo>
                    <a:pt x="25400" y="355574"/>
                  </a:moveTo>
                  <a:lnTo>
                    <a:pt x="12700" y="342874"/>
                  </a:lnTo>
                  <a:lnTo>
                    <a:pt x="25400" y="342874"/>
                  </a:lnTo>
                  <a:lnTo>
                    <a:pt x="25400" y="355574"/>
                  </a:lnTo>
                  <a:close/>
                </a:path>
                <a:path w="465455" h="482600">
                  <a:moveTo>
                    <a:pt x="245186" y="368274"/>
                  </a:moveTo>
                  <a:lnTo>
                    <a:pt x="232486" y="368274"/>
                  </a:lnTo>
                  <a:lnTo>
                    <a:pt x="219786" y="355574"/>
                  </a:lnTo>
                  <a:lnTo>
                    <a:pt x="25400" y="355574"/>
                  </a:lnTo>
                  <a:lnTo>
                    <a:pt x="25400" y="342874"/>
                  </a:lnTo>
                  <a:lnTo>
                    <a:pt x="232486" y="342874"/>
                  </a:lnTo>
                  <a:lnTo>
                    <a:pt x="245186" y="355574"/>
                  </a:lnTo>
                  <a:lnTo>
                    <a:pt x="245186" y="368274"/>
                  </a:lnTo>
                  <a:close/>
                </a:path>
                <a:path w="465455" h="482600">
                  <a:moveTo>
                    <a:pt x="231736" y="482549"/>
                  </a:moveTo>
                  <a:lnTo>
                    <a:pt x="219786" y="469874"/>
                  </a:lnTo>
                  <a:lnTo>
                    <a:pt x="219786" y="355574"/>
                  </a:lnTo>
                  <a:lnTo>
                    <a:pt x="232486" y="368274"/>
                  </a:lnTo>
                  <a:lnTo>
                    <a:pt x="245186" y="368274"/>
                  </a:lnTo>
                  <a:lnTo>
                    <a:pt x="245186" y="438338"/>
                  </a:lnTo>
                  <a:lnTo>
                    <a:pt x="223329" y="461073"/>
                  </a:lnTo>
                  <a:lnTo>
                    <a:pt x="245186" y="469874"/>
                  </a:lnTo>
                  <a:lnTo>
                    <a:pt x="250091" y="469874"/>
                  </a:lnTo>
                  <a:lnTo>
                    <a:pt x="241630" y="478675"/>
                  </a:lnTo>
                  <a:lnTo>
                    <a:pt x="239534" y="480428"/>
                  </a:lnTo>
                  <a:lnTo>
                    <a:pt x="237108" y="481698"/>
                  </a:lnTo>
                  <a:lnTo>
                    <a:pt x="234467" y="482422"/>
                  </a:lnTo>
                  <a:lnTo>
                    <a:pt x="231736" y="482549"/>
                  </a:lnTo>
                  <a:close/>
                </a:path>
                <a:path w="465455" h="482600">
                  <a:moveTo>
                    <a:pt x="245186" y="469874"/>
                  </a:moveTo>
                  <a:lnTo>
                    <a:pt x="223329" y="461073"/>
                  </a:lnTo>
                  <a:lnTo>
                    <a:pt x="245186" y="438338"/>
                  </a:lnTo>
                  <a:lnTo>
                    <a:pt x="245186" y="469874"/>
                  </a:lnTo>
                  <a:close/>
                </a:path>
              </a:pathLst>
            </a:custGeom>
            <a:solidFill>
              <a:srgbClr val="1B8064"/>
            </a:solidFill>
          </p:spPr>
          <p:txBody>
            <a:bodyPr wrap="square" lIns="0" tIns="0" rIns="0" bIns="0" rtlCol="0"/>
            <a:lstStyle/>
            <a:p/>
          </p:txBody>
        </p:sp>
        <p:pic>
          <p:nvPicPr>
            <p:cNvPr id="10" name="object 10"/>
            <p:cNvPicPr/>
            <p:nvPr/>
          </p:nvPicPr>
          <p:blipFill>
            <a:blip r:embed="rId3" cstate="print"/>
            <a:stretch>
              <a:fillRect/>
            </a:stretch>
          </p:blipFill>
          <p:spPr>
            <a:xfrm>
              <a:off x="4799075" y="2316479"/>
              <a:ext cx="1673352" cy="2493264"/>
            </a:xfrm>
            <a:prstGeom prst="rect">
              <a:avLst/>
            </a:prstGeom>
          </p:spPr>
        </p:pic>
        <p:sp>
          <p:nvSpPr>
            <p:cNvPr id="11" name="object 11"/>
            <p:cNvSpPr/>
            <p:nvPr/>
          </p:nvSpPr>
          <p:spPr>
            <a:xfrm>
              <a:off x="4789550" y="2306954"/>
              <a:ext cx="1692910" cy="2512695"/>
            </a:xfrm>
            <a:custGeom>
              <a:avLst/>
              <a:gdLst/>
              <a:ahLst/>
              <a:cxnLst/>
              <a:rect l="l" t="t" r="r" b="b"/>
              <a:pathLst>
                <a:path w="1692910" h="2512695">
                  <a:moveTo>
                    <a:pt x="1687639" y="2512314"/>
                  </a:moveTo>
                  <a:lnTo>
                    <a:pt x="4762" y="2512314"/>
                  </a:lnTo>
                  <a:lnTo>
                    <a:pt x="3289" y="2512085"/>
                  </a:lnTo>
                  <a:lnTo>
                    <a:pt x="1968" y="2511399"/>
                  </a:lnTo>
                  <a:lnTo>
                    <a:pt x="914" y="2510345"/>
                  </a:lnTo>
                  <a:lnTo>
                    <a:pt x="228" y="2509024"/>
                  </a:lnTo>
                  <a:lnTo>
                    <a:pt x="0" y="2507551"/>
                  </a:lnTo>
                  <a:lnTo>
                    <a:pt x="0" y="4762"/>
                  </a:lnTo>
                  <a:lnTo>
                    <a:pt x="4762" y="0"/>
                  </a:lnTo>
                  <a:lnTo>
                    <a:pt x="1687639" y="0"/>
                  </a:lnTo>
                  <a:lnTo>
                    <a:pt x="1692402" y="4762"/>
                  </a:lnTo>
                  <a:lnTo>
                    <a:pt x="9525" y="4762"/>
                  </a:lnTo>
                  <a:lnTo>
                    <a:pt x="4762" y="9525"/>
                  </a:lnTo>
                  <a:lnTo>
                    <a:pt x="9525" y="9525"/>
                  </a:lnTo>
                  <a:lnTo>
                    <a:pt x="9525" y="2502789"/>
                  </a:lnTo>
                  <a:lnTo>
                    <a:pt x="4762" y="2502789"/>
                  </a:lnTo>
                  <a:lnTo>
                    <a:pt x="9525" y="2507551"/>
                  </a:lnTo>
                  <a:lnTo>
                    <a:pt x="1692402" y="2507551"/>
                  </a:lnTo>
                  <a:lnTo>
                    <a:pt x="1692173" y="2509024"/>
                  </a:lnTo>
                  <a:lnTo>
                    <a:pt x="1691487" y="2510345"/>
                  </a:lnTo>
                  <a:lnTo>
                    <a:pt x="1690433" y="2511399"/>
                  </a:lnTo>
                  <a:lnTo>
                    <a:pt x="1689112" y="2512085"/>
                  </a:lnTo>
                  <a:lnTo>
                    <a:pt x="1687639" y="2512314"/>
                  </a:lnTo>
                  <a:close/>
                </a:path>
                <a:path w="1692910" h="2512695">
                  <a:moveTo>
                    <a:pt x="9525" y="9525"/>
                  </a:moveTo>
                  <a:lnTo>
                    <a:pt x="4762" y="9525"/>
                  </a:lnTo>
                  <a:lnTo>
                    <a:pt x="9525" y="4762"/>
                  </a:lnTo>
                  <a:lnTo>
                    <a:pt x="9525" y="9525"/>
                  </a:lnTo>
                  <a:close/>
                </a:path>
                <a:path w="1692910" h="2512695">
                  <a:moveTo>
                    <a:pt x="1682877" y="9525"/>
                  </a:moveTo>
                  <a:lnTo>
                    <a:pt x="9525" y="9525"/>
                  </a:lnTo>
                  <a:lnTo>
                    <a:pt x="9525" y="4762"/>
                  </a:lnTo>
                  <a:lnTo>
                    <a:pt x="1682877" y="4762"/>
                  </a:lnTo>
                  <a:lnTo>
                    <a:pt x="1682877" y="9525"/>
                  </a:lnTo>
                  <a:close/>
                </a:path>
                <a:path w="1692910" h="2512695">
                  <a:moveTo>
                    <a:pt x="1682877" y="2507551"/>
                  </a:moveTo>
                  <a:lnTo>
                    <a:pt x="1682877" y="4762"/>
                  </a:lnTo>
                  <a:lnTo>
                    <a:pt x="1687639" y="9525"/>
                  </a:lnTo>
                  <a:lnTo>
                    <a:pt x="1692402" y="9525"/>
                  </a:lnTo>
                  <a:lnTo>
                    <a:pt x="1692402" y="2502789"/>
                  </a:lnTo>
                  <a:lnTo>
                    <a:pt x="1687639" y="2502789"/>
                  </a:lnTo>
                  <a:lnTo>
                    <a:pt x="1682877" y="2507551"/>
                  </a:lnTo>
                  <a:close/>
                </a:path>
                <a:path w="1692910" h="2512695">
                  <a:moveTo>
                    <a:pt x="1692402" y="9525"/>
                  </a:moveTo>
                  <a:lnTo>
                    <a:pt x="1687639" y="9525"/>
                  </a:lnTo>
                  <a:lnTo>
                    <a:pt x="1682877" y="4762"/>
                  </a:lnTo>
                  <a:lnTo>
                    <a:pt x="1692402" y="4762"/>
                  </a:lnTo>
                  <a:lnTo>
                    <a:pt x="1692402" y="9525"/>
                  </a:lnTo>
                  <a:close/>
                </a:path>
                <a:path w="1692910" h="2512695">
                  <a:moveTo>
                    <a:pt x="9525" y="2507551"/>
                  </a:moveTo>
                  <a:lnTo>
                    <a:pt x="4762" y="2502789"/>
                  </a:lnTo>
                  <a:lnTo>
                    <a:pt x="9525" y="2502789"/>
                  </a:lnTo>
                  <a:lnTo>
                    <a:pt x="9525" y="2507551"/>
                  </a:lnTo>
                  <a:close/>
                </a:path>
                <a:path w="1692910" h="2512695">
                  <a:moveTo>
                    <a:pt x="1682877" y="2507551"/>
                  </a:moveTo>
                  <a:lnTo>
                    <a:pt x="9525" y="2507551"/>
                  </a:lnTo>
                  <a:lnTo>
                    <a:pt x="9525" y="2502789"/>
                  </a:lnTo>
                  <a:lnTo>
                    <a:pt x="1682877" y="2502789"/>
                  </a:lnTo>
                  <a:lnTo>
                    <a:pt x="1682877" y="2507551"/>
                  </a:lnTo>
                  <a:close/>
                </a:path>
                <a:path w="1692910" h="2512695">
                  <a:moveTo>
                    <a:pt x="1692402" y="2507551"/>
                  </a:moveTo>
                  <a:lnTo>
                    <a:pt x="1682877" y="2507551"/>
                  </a:lnTo>
                  <a:lnTo>
                    <a:pt x="1687639" y="2502789"/>
                  </a:lnTo>
                  <a:lnTo>
                    <a:pt x="1692402" y="2502789"/>
                  </a:lnTo>
                  <a:lnTo>
                    <a:pt x="1692402" y="2507551"/>
                  </a:lnTo>
                  <a:close/>
                </a:path>
              </a:pathLst>
            </a:custGeom>
            <a:solidFill>
              <a:srgbClr val="0000FF"/>
            </a:solidFill>
          </p:spPr>
          <p:txBody>
            <a:bodyPr wrap="square" lIns="0" tIns="0" rIns="0" bIns="0" rtlCol="0"/>
            <a:lstStyle/>
            <a:p/>
          </p:txBody>
        </p:sp>
        <p:sp>
          <p:nvSpPr>
            <p:cNvPr id="12" name="object 12"/>
            <p:cNvSpPr/>
            <p:nvPr/>
          </p:nvSpPr>
          <p:spPr>
            <a:xfrm>
              <a:off x="4312919" y="3279647"/>
              <a:ext cx="440690" cy="457200"/>
            </a:xfrm>
            <a:custGeom>
              <a:avLst/>
              <a:gdLst/>
              <a:ahLst/>
              <a:cxnLst/>
              <a:rect l="l" t="t" r="r" b="b"/>
              <a:pathLst>
                <a:path w="440689" h="457200">
                  <a:moveTo>
                    <a:pt x="220979" y="457200"/>
                  </a:moveTo>
                  <a:lnTo>
                    <a:pt x="220979" y="342900"/>
                  </a:lnTo>
                  <a:lnTo>
                    <a:pt x="0" y="342900"/>
                  </a:lnTo>
                  <a:lnTo>
                    <a:pt x="0" y="114300"/>
                  </a:lnTo>
                  <a:lnTo>
                    <a:pt x="220979" y="114300"/>
                  </a:lnTo>
                  <a:lnTo>
                    <a:pt x="220979" y="0"/>
                  </a:lnTo>
                  <a:lnTo>
                    <a:pt x="440435" y="228600"/>
                  </a:lnTo>
                  <a:lnTo>
                    <a:pt x="220979" y="457200"/>
                  </a:lnTo>
                  <a:close/>
                </a:path>
              </a:pathLst>
            </a:custGeom>
            <a:solidFill>
              <a:srgbClr val="00AFEF"/>
            </a:solidFill>
          </p:spPr>
          <p:txBody>
            <a:bodyPr wrap="square" lIns="0" tIns="0" rIns="0" bIns="0" rtlCol="0"/>
            <a:lstStyle/>
            <a:p/>
          </p:txBody>
        </p:sp>
        <p:sp>
          <p:nvSpPr>
            <p:cNvPr id="13" name="object 13"/>
            <p:cNvSpPr/>
            <p:nvPr/>
          </p:nvSpPr>
          <p:spPr>
            <a:xfrm>
              <a:off x="4300931" y="3266859"/>
              <a:ext cx="465455" cy="482600"/>
            </a:xfrm>
            <a:custGeom>
              <a:avLst/>
              <a:gdLst/>
              <a:ahLst/>
              <a:cxnLst/>
              <a:rect l="l" t="t" r="r" b="b"/>
              <a:pathLst>
                <a:path w="465454" h="482600">
                  <a:moveTo>
                    <a:pt x="219786" y="126974"/>
                  </a:moveTo>
                  <a:lnTo>
                    <a:pt x="219786" y="12674"/>
                  </a:lnTo>
                  <a:lnTo>
                    <a:pt x="220078" y="9956"/>
                  </a:lnTo>
                  <a:lnTo>
                    <a:pt x="231736" y="0"/>
                  </a:lnTo>
                  <a:lnTo>
                    <a:pt x="234467" y="126"/>
                  </a:lnTo>
                  <a:lnTo>
                    <a:pt x="237109" y="850"/>
                  </a:lnTo>
                  <a:lnTo>
                    <a:pt x="239534" y="2108"/>
                  </a:lnTo>
                  <a:lnTo>
                    <a:pt x="241630" y="3873"/>
                  </a:lnTo>
                  <a:lnTo>
                    <a:pt x="250091" y="12674"/>
                  </a:lnTo>
                  <a:lnTo>
                    <a:pt x="245186" y="12674"/>
                  </a:lnTo>
                  <a:lnTo>
                    <a:pt x="223329" y="21475"/>
                  </a:lnTo>
                  <a:lnTo>
                    <a:pt x="245186" y="44210"/>
                  </a:lnTo>
                  <a:lnTo>
                    <a:pt x="245186" y="114274"/>
                  </a:lnTo>
                  <a:lnTo>
                    <a:pt x="232486" y="114274"/>
                  </a:lnTo>
                  <a:lnTo>
                    <a:pt x="219786" y="126974"/>
                  </a:lnTo>
                  <a:close/>
                </a:path>
                <a:path w="465454" h="482600">
                  <a:moveTo>
                    <a:pt x="245186" y="44210"/>
                  </a:moveTo>
                  <a:lnTo>
                    <a:pt x="223329" y="21475"/>
                  </a:lnTo>
                  <a:lnTo>
                    <a:pt x="245186" y="12674"/>
                  </a:lnTo>
                  <a:lnTo>
                    <a:pt x="245186" y="44210"/>
                  </a:lnTo>
                  <a:close/>
                </a:path>
                <a:path w="465454" h="482600">
                  <a:moveTo>
                    <a:pt x="434641" y="241274"/>
                  </a:moveTo>
                  <a:lnTo>
                    <a:pt x="245186" y="44210"/>
                  </a:lnTo>
                  <a:lnTo>
                    <a:pt x="245186" y="12674"/>
                  </a:lnTo>
                  <a:lnTo>
                    <a:pt x="250091" y="12674"/>
                  </a:lnTo>
                  <a:lnTo>
                    <a:pt x="461416" y="232473"/>
                  </a:lnTo>
                  <a:lnTo>
                    <a:pt x="443102" y="232473"/>
                  </a:lnTo>
                  <a:lnTo>
                    <a:pt x="434641" y="241274"/>
                  </a:lnTo>
                  <a:close/>
                </a:path>
                <a:path w="465454" h="482600">
                  <a:moveTo>
                    <a:pt x="219786" y="368274"/>
                  </a:moveTo>
                  <a:lnTo>
                    <a:pt x="12700" y="368274"/>
                  </a:lnTo>
                  <a:lnTo>
                    <a:pt x="10223" y="368033"/>
                  </a:lnTo>
                  <a:lnTo>
                    <a:pt x="0" y="355574"/>
                  </a:lnTo>
                  <a:lnTo>
                    <a:pt x="0" y="126974"/>
                  </a:lnTo>
                  <a:lnTo>
                    <a:pt x="12700" y="114274"/>
                  </a:lnTo>
                  <a:lnTo>
                    <a:pt x="219786" y="114274"/>
                  </a:lnTo>
                  <a:lnTo>
                    <a:pt x="219786" y="126974"/>
                  </a:lnTo>
                  <a:lnTo>
                    <a:pt x="25400" y="126974"/>
                  </a:lnTo>
                  <a:lnTo>
                    <a:pt x="12700" y="139674"/>
                  </a:lnTo>
                  <a:lnTo>
                    <a:pt x="25400" y="139674"/>
                  </a:lnTo>
                  <a:lnTo>
                    <a:pt x="25400" y="342874"/>
                  </a:lnTo>
                  <a:lnTo>
                    <a:pt x="12700" y="342874"/>
                  </a:lnTo>
                  <a:lnTo>
                    <a:pt x="25400" y="355574"/>
                  </a:lnTo>
                  <a:lnTo>
                    <a:pt x="219786" y="355574"/>
                  </a:lnTo>
                  <a:lnTo>
                    <a:pt x="219786" y="368274"/>
                  </a:lnTo>
                  <a:close/>
                </a:path>
                <a:path w="465454" h="482600">
                  <a:moveTo>
                    <a:pt x="232486" y="139674"/>
                  </a:moveTo>
                  <a:lnTo>
                    <a:pt x="25400" y="139674"/>
                  </a:lnTo>
                  <a:lnTo>
                    <a:pt x="25400" y="126974"/>
                  </a:lnTo>
                  <a:lnTo>
                    <a:pt x="219786" y="126974"/>
                  </a:lnTo>
                  <a:lnTo>
                    <a:pt x="232486" y="114274"/>
                  </a:lnTo>
                  <a:lnTo>
                    <a:pt x="245186" y="114274"/>
                  </a:lnTo>
                  <a:lnTo>
                    <a:pt x="245186" y="126974"/>
                  </a:lnTo>
                  <a:lnTo>
                    <a:pt x="234962" y="139433"/>
                  </a:lnTo>
                  <a:lnTo>
                    <a:pt x="232486" y="139674"/>
                  </a:lnTo>
                  <a:close/>
                </a:path>
                <a:path w="465454" h="482600">
                  <a:moveTo>
                    <a:pt x="25400" y="139674"/>
                  </a:moveTo>
                  <a:lnTo>
                    <a:pt x="12700" y="139674"/>
                  </a:lnTo>
                  <a:lnTo>
                    <a:pt x="25400" y="126974"/>
                  </a:lnTo>
                  <a:lnTo>
                    <a:pt x="25400" y="139674"/>
                  </a:lnTo>
                  <a:close/>
                </a:path>
                <a:path w="465454" h="482600">
                  <a:moveTo>
                    <a:pt x="443102" y="250075"/>
                  </a:moveTo>
                  <a:lnTo>
                    <a:pt x="434641" y="241274"/>
                  </a:lnTo>
                  <a:lnTo>
                    <a:pt x="443102" y="232473"/>
                  </a:lnTo>
                  <a:lnTo>
                    <a:pt x="443102" y="250075"/>
                  </a:lnTo>
                  <a:close/>
                </a:path>
                <a:path w="465454" h="482600">
                  <a:moveTo>
                    <a:pt x="461416" y="250075"/>
                  </a:moveTo>
                  <a:lnTo>
                    <a:pt x="443102" y="250075"/>
                  </a:lnTo>
                  <a:lnTo>
                    <a:pt x="443102" y="232473"/>
                  </a:lnTo>
                  <a:lnTo>
                    <a:pt x="461416" y="232473"/>
                  </a:lnTo>
                  <a:lnTo>
                    <a:pt x="463105" y="234670"/>
                  </a:lnTo>
                  <a:lnTo>
                    <a:pt x="464286" y="237185"/>
                  </a:lnTo>
                  <a:lnTo>
                    <a:pt x="464883" y="239890"/>
                  </a:lnTo>
                  <a:lnTo>
                    <a:pt x="464883" y="242658"/>
                  </a:lnTo>
                  <a:lnTo>
                    <a:pt x="464286" y="245363"/>
                  </a:lnTo>
                  <a:lnTo>
                    <a:pt x="463105" y="247878"/>
                  </a:lnTo>
                  <a:lnTo>
                    <a:pt x="461416" y="250075"/>
                  </a:lnTo>
                  <a:close/>
                </a:path>
                <a:path w="465454" h="482600">
                  <a:moveTo>
                    <a:pt x="250091" y="469874"/>
                  </a:moveTo>
                  <a:lnTo>
                    <a:pt x="245186" y="469874"/>
                  </a:lnTo>
                  <a:lnTo>
                    <a:pt x="245186" y="438338"/>
                  </a:lnTo>
                  <a:lnTo>
                    <a:pt x="434641" y="241274"/>
                  </a:lnTo>
                  <a:lnTo>
                    <a:pt x="443102" y="250075"/>
                  </a:lnTo>
                  <a:lnTo>
                    <a:pt x="461416" y="250075"/>
                  </a:lnTo>
                  <a:lnTo>
                    <a:pt x="250091" y="469874"/>
                  </a:lnTo>
                  <a:close/>
                </a:path>
                <a:path w="465454" h="482600">
                  <a:moveTo>
                    <a:pt x="25400" y="355574"/>
                  </a:moveTo>
                  <a:lnTo>
                    <a:pt x="12700" y="342874"/>
                  </a:lnTo>
                  <a:lnTo>
                    <a:pt x="25400" y="342874"/>
                  </a:lnTo>
                  <a:lnTo>
                    <a:pt x="25400" y="355574"/>
                  </a:lnTo>
                  <a:close/>
                </a:path>
                <a:path w="465454" h="482600">
                  <a:moveTo>
                    <a:pt x="245186" y="368274"/>
                  </a:moveTo>
                  <a:lnTo>
                    <a:pt x="232486" y="368274"/>
                  </a:lnTo>
                  <a:lnTo>
                    <a:pt x="219786" y="355574"/>
                  </a:lnTo>
                  <a:lnTo>
                    <a:pt x="25400" y="355574"/>
                  </a:lnTo>
                  <a:lnTo>
                    <a:pt x="25400" y="342874"/>
                  </a:lnTo>
                  <a:lnTo>
                    <a:pt x="232486" y="342874"/>
                  </a:lnTo>
                  <a:lnTo>
                    <a:pt x="245186" y="355574"/>
                  </a:lnTo>
                  <a:lnTo>
                    <a:pt x="245186" y="368274"/>
                  </a:lnTo>
                  <a:close/>
                </a:path>
                <a:path w="465454" h="482600">
                  <a:moveTo>
                    <a:pt x="231736" y="482549"/>
                  </a:moveTo>
                  <a:lnTo>
                    <a:pt x="219786" y="469874"/>
                  </a:lnTo>
                  <a:lnTo>
                    <a:pt x="219786" y="355574"/>
                  </a:lnTo>
                  <a:lnTo>
                    <a:pt x="232486" y="368274"/>
                  </a:lnTo>
                  <a:lnTo>
                    <a:pt x="245186" y="368274"/>
                  </a:lnTo>
                  <a:lnTo>
                    <a:pt x="245186" y="438338"/>
                  </a:lnTo>
                  <a:lnTo>
                    <a:pt x="223329" y="461073"/>
                  </a:lnTo>
                  <a:lnTo>
                    <a:pt x="245186" y="469874"/>
                  </a:lnTo>
                  <a:lnTo>
                    <a:pt x="250091" y="469874"/>
                  </a:lnTo>
                  <a:lnTo>
                    <a:pt x="241630" y="478675"/>
                  </a:lnTo>
                  <a:lnTo>
                    <a:pt x="239534" y="480428"/>
                  </a:lnTo>
                  <a:lnTo>
                    <a:pt x="237109" y="481698"/>
                  </a:lnTo>
                  <a:lnTo>
                    <a:pt x="234467" y="482422"/>
                  </a:lnTo>
                  <a:lnTo>
                    <a:pt x="231736" y="482549"/>
                  </a:lnTo>
                  <a:close/>
                </a:path>
                <a:path w="465454" h="482600">
                  <a:moveTo>
                    <a:pt x="245186" y="469874"/>
                  </a:moveTo>
                  <a:lnTo>
                    <a:pt x="223329" y="461073"/>
                  </a:lnTo>
                  <a:lnTo>
                    <a:pt x="245186" y="438338"/>
                  </a:lnTo>
                  <a:lnTo>
                    <a:pt x="245186" y="469874"/>
                  </a:lnTo>
                  <a:close/>
                </a:path>
              </a:pathLst>
            </a:custGeom>
            <a:solidFill>
              <a:srgbClr val="1B8064"/>
            </a:solidFill>
          </p:spPr>
          <p:txBody>
            <a:bodyPr wrap="square" lIns="0" tIns="0" rIns="0" bIns="0" rtlCol="0"/>
            <a:lstStyle/>
            <a:p/>
          </p:txBody>
        </p:sp>
        <p:pic>
          <p:nvPicPr>
            <p:cNvPr id="14" name="object 14"/>
            <p:cNvPicPr/>
            <p:nvPr/>
          </p:nvPicPr>
          <p:blipFill>
            <a:blip r:embed="rId4" cstate="print"/>
            <a:stretch>
              <a:fillRect/>
            </a:stretch>
          </p:blipFill>
          <p:spPr>
            <a:xfrm>
              <a:off x="6989063" y="2318003"/>
              <a:ext cx="1673352" cy="2500884"/>
            </a:xfrm>
            <a:prstGeom prst="rect">
              <a:avLst/>
            </a:prstGeom>
          </p:spPr>
        </p:pic>
        <p:sp>
          <p:nvSpPr>
            <p:cNvPr id="15" name="object 15"/>
            <p:cNvSpPr/>
            <p:nvPr/>
          </p:nvSpPr>
          <p:spPr>
            <a:xfrm>
              <a:off x="6979538" y="2308478"/>
              <a:ext cx="1692910" cy="2520315"/>
            </a:xfrm>
            <a:custGeom>
              <a:avLst/>
              <a:gdLst/>
              <a:ahLst/>
              <a:cxnLst/>
              <a:rect l="l" t="t" r="r" b="b"/>
              <a:pathLst>
                <a:path w="1692909" h="2520315">
                  <a:moveTo>
                    <a:pt x="1687639" y="2519934"/>
                  </a:moveTo>
                  <a:lnTo>
                    <a:pt x="4762" y="2519934"/>
                  </a:lnTo>
                  <a:lnTo>
                    <a:pt x="3289" y="2519705"/>
                  </a:lnTo>
                  <a:lnTo>
                    <a:pt x="1968" y="2519019"/>
                  </a:lnTo>
                  <a:lnTo>
                    <a:pt x="914" y="2517965"/>
                  </a:lnTo>
                  <a:lnTo>
                    <a:pt x="228" y="2516644"/>
                  </a:lnTo>
                  <a:lnTo>
                    <a:pt x="0" y="2515171"/>
                  </a:lnTo>
                  <a:lnTo>
                    <a:pt x="0" y="4762"/>
                  </a:lnTo>
                  <a:lnTo>
                    <a:pt x="4762" y="0"/>
                  </a:lnTo>
                  <a:lnTo>
                    <a:pt x="1687639" y="0"/>
                  </a:lnTo>
                  <a:lnTo>
                    <a:pt x="1692402" y="4762"/>
                  </a:lnTo>
                  <a:lnTo>
                    <a:pt x="9525" y="4762"/>
                  </a:lnTo>
                  <a:lnTo>
                    <a:pt x="4762" y="9525"/>
                  </a:lnTo>
                  <a:lnTo>
                    <a:pt x="9525" y="9525"/>
                  </a:lnTo>
                  <a:lnTo>
                    <a:pt x="9525" y="2510409"/>
                  </a:lnTo>
                  <a:lnTo>
                    <a:pt x="4762" y="2510409"/>
                  </a:lnTo>
                  <a:lnTo>
                    <a:pt x="9525" y="2515171"/>
                  </a:lnTo>
                  <a:lnTo>
                    <a:pt x="1692402" y="2515171"/>
                  </a:lnTo>
                  <a:lnTo>
                    <a:pt x="1692173" y="2516644"/>
                  </a:lnTo>
                  <a:lnTo>
                    <a:pt x="1691487" y="2517965"/>
                  </a:lnTo>
                  <a:lnTo>
                    <a:pt x="1690433" y="2519019"/>
                  </a:lnTo>
                  <a:lnTo>
                    <a:pt x="1689112" y="2519705"/>
                  </a:lnTo>
                  <a:lnTo>
                    <a:pt x="1687639" y="2519934"/>
                  </a:lnTo>
                  <a:close/>
                </a:path>
                <a:path w="1692909" h="2520315">
                  <a:moveTo>
                    <a:pt x="9525" y="9525"/>
                  </a:moveTo>
                  <a:lnTo>
                    <a:pt x="4762" y="9525"/>
                  </a:lnTo>
                  <a:lnTo>
                    <a:pt x="9525" y="4762"/>
                  </a:lnTo>
                  <a:lnTo>
                    <a:pt x="9525" y="9525"/>
                  </a:lnTo>
                  <a:close/>
                </a:path>
                <a:path w="1692909" h="2520315">
                  <a:moveTo>
                    <a:pt x="1682877" y="9525"/>
                  </a:moveTo>
                  <a:lnTo>
                    <a:pt x="9525" y="9525"/>
                  </a:lnTo>
                  <a:lnTo>
                    <a:pt x="9525" y="4762"/>
                  </a:lnTo>
                  <a:lnTo>
                    <a:pt x="1682877" y="4762"/>
                  </a:lnTo>
                  <a:lnTo>
                    <a:pt x="1682877" y="9525"/>
                  </a:lnTo>
                  <a:close/>
                </a:path>
                <a:path w="1692909" h="2520315">
                  <a:moveTo>
                    <a:pt x="1682877" y="2515171"/>
                  </a:moveTo>
                  <a:lnTo>
                    <a:pt x="1682877" y="4762"/>
                  </a:lnTo>
                  <a:lnTo>
                    <a:pt x="1687639" y="9525"/>
                  </a:lnTo>
                  <a:lnTo>
                    <a:pt x="1692402" y="9525"/>
                  </a:lnTo>
                  <a:lnTo>
                    <a:pt x="1692402" y="2510409"/>
                  </a:lnTo>
                  <a:lnTo>
                    <a:pt x="1687639" y="2510409"/>
                  </a:lnTo>
                  <a:lnTo>
                    <a:pt x="1682877" y="2515171"/>
                  </a:lnTo>
                  <a:close/>
                </a:path>
                <a:path w="1692909" h="2520315">
                  <a:moveTo>
                    <a:pt x="1692402" y="9525"/>
                  </a:moveTo>
                  <a:lnTo>
                    <a:pt x="1687639" y="9525"/>
                  </a:lnTo>
                  <a:lnTo>
                    <a:pt x="1682877" y="4762"/>
                  </a:lnTo>
                  <a:lnTo>
                    <a:pt x="1692402" y="4762"/>
                  </a:lnTo>
                  <a:lnTo>
                    <a:pt x="1692402" y="9525"/>
                  </a:lnTo>
                  <a:close/>
                </a:path>
                <a:path w="1692909" h="2520315">
                  <a:moveTo>
                    <a:pt x="9525" y="2515171"/>
                  </a:moveTo>
                  <a:lnTo>
                    <a:pt x="4762" y="2510409"/>
                  </a:lnTo>
                  <a:lnTo>
                    <a:pt x="9525" y="2510409"/>
                  </a:lnTo>
                  <a:lnTo>
                    <a:pt x="9525" y="2515171"/>
                  </a:lnTo>
                  <a:close/>
                </a:path>
                <a:path w="1692909" h="2520315">
                  <a:moveTo>
                    <a:pt x="1682877" y="2515171"/>
                  </a:moveTo>
                  <a:lnTo>
                    <a:pt x="9525" y="2515171"/>
                  </a:lnTo>
                  <a:lnTo>
                    <a:pt x="9525" y="2510409"/>
                  </a:lnTo>
                  <a:lnTo>
                    <a:pt x="1682877" y="2510409"/>
                  </a:lnTo>
                  <a:lnTo>
                    <a:pt x="1682877" y="2515171"/>
                  </a:lnTo>
                  <a:close/>
                </a:path>
                <a:path w="1692909" h="2520315">
                  <a:moveTo>
                    <a:pt x="1692402" y="2515171"/>
                  </a:moveTo>
                  <a:lnTo>
                    <a:pt x="1682877" y="2515171"/>
                  </a:lnTo>
                  <a:lnTo>
                    <a:pt x="1687639" y="2510409"/>
                  </a:lnTo>
                  <a:lnTo>
                    <a:pt x="1692402" y="2510409"/>
                  </a:lnTo>
                  <a:lnTo>
                    <a:pt x="1692402" y="2515171"/>
                  </a:lnTo>
                  <a:close/>
                </a:path>
              </a:pathLst>
            </a:custGeom>
            <a:solidFill>
              <a:srgbClr val="0000FF"/>
            </a:solidFill>
          </p:spPr>
          <p:txBody>
            <a:bodyPr wrap="square" lIns="0" tIns="0" rIns="0" bIns="0" rtlCol="0"/>
            <a:lstStyle/>
            <a:p/>
          </p:txBody>
        </p:sp>
        <p:sp>
          <p:nvSpPr>
            <p:cNvPr id="16" name="object 16"/>
            <p:cNvSpPr/>
            <p:nvPr/>
          </p:nvSpPr>
          <p:spPr>
            <a:xfrm>
              <a:off x="6524243" y="3279647"/>
              <a:ext cx="440690" cy="457200"/>
            </a:xfrm>
            <a:custGeom>
              <a:avLst/>
              <a:gdLst/>
              <a:ahLst/>
              <a:cxnLst/>
              <a:rect l="l" t="t" r="r" b="b"/>
              <a:pathLst>
                <a:path w="440690" h="457200">
                  <a:moveTo>
                    <a:pt x="219455" y="457200"/>
                  </a:moveTo>
                  <a:lnTo>
                    <a:pt x="219455" y="342900"/>
                  </a:lnTo>
                  <a:lnTo>
                    <a:pt x="0" y="342900"/>
                  </a:lnTo>
                  <a:lnTo>
                    <a:pt x="0" y="114300"/>
                  </a:lnTo>
                  <a:lnTo>
                    <a:pt x="219455" y="114300"/>
                  </a:lnTo>
                  <a:lnTo>
                    <a:pt x="219455" y="0"/>
                  </a:lnTo>
                  <a:lnTo>
                    <a:pt x="440435" y="228600"/>
                  </a:lnTo>
                  <a:lnTo>
                    <a:pt x="219455" y="457200"/>
                  </a:lnTo>
                  <a:close/>
                </a:path>
              </a:pathLst>
            </a:custGeom>
            <a:solidFill>
              <a:srgbClr val="00AFEF"/>
            </a:solidFill>
          </p:spPr>
          <p:txBody>
            <a:bodyPr wrap="square" lIns="0" tIns="0" rIns="0" bIns="0" rtlCol="0"/>
            <a:lstStyle/>
            <a:p/>
          </p:txBody>
        </p:sp>
        <p:sp>
          <p:nvSpPr>
            <p:cNvPr id="17" name="object 17"/>
            <p:cNvSpPr/>
            <p:nvPr/>
          </p:nvSpPr>
          <p:spPr>
            <a:xfrm>
              <a:off x="6511747" y="3266859"/>
              <a:ext cx="465455" cy="482600"/>
            </a:xfrm>
            <a:custGeom>
              <a:avLst/>
              <a:gdLst/>
              <a:ahLst/>
              <a:cxnLst/>
              <a:rect l="l" t="t" r="r" b="b"/>
              <a:pathLst>
                <a:path w="465454" h="482600">
                  <a:moveTo>
                    <a:pt x="219773" y="126974"/>
                  </a:moveTo>
                  <a:lnTo>
                    <a:pt x="219773" y="12674"/>
                  </a:lnTo>
                  <a:lnTo>
                    <a:pt x="220065" y="9956"/>
                  </a:lnTo>
                  <a:lnTo>
                    <a:pt x="231724" y="0"/>
                  </a:lnTo>
                  <a:lnTo>
                    <a:pt x="234467" y="126"/>
                  </a:lnTo>
                  <a:lnTo>
                    <a:pt x="237108" y="850"/>
                  </a:lnTo>
                  <a:lnTo>
                    <a:pt x="239534" y="2108"/>
                  </a:lnTo>
                  <a:lnTo>
                    <a:pt x="241630" y="3873"/>
                  </a:lnTo>
                  <a:lnTo>
                    <a:pt x="250091" y="12674"/>
                  </a:lnTo>
                  <a:lnTo>
                    <a:pt x="245173" y="12674"/>
                  </a:lnTo>
                  <a:lnTo>
                    <a:pt x="223316" y="21475"/>
                  </a:lnTo>
                  <a:lnTo>
                    <a:pt x="245173" y="44208"/>
                  </a:lnTo>
                  <a:lnTo>
                    <a:pt x="245173" y="114274"/>
                  </a:lnTo>
                  <a:lnTo>
                    <a:pt x="232473" y="114274"/>
                  </a:lnTo>
                  <a:lnTo>
                    <a:pt x="219773" y="126974"/>
                  </a:lnTo>
                  <a:close/>
                </a:path>
                <a:path w="465454" h="482600">
                  <a:moveTo>
                    <a:pt x="245173" y="44208"/>
                  </a:moveTo>
                  <a:lnTo>
                    <a:pt x="223316" y="21475"/>
                  </a:lnTo>
                  <a:lnTo>
                    <a:pt x="245173" y="12674"/>
                  </a:lnTo>
                  <a:lnTo>
                    <a:pt x="245173" y="44208"/>
                  </a:lnTo>
                  <a:close/>
                </a:path>
                <a:path w="465454" h="482600">
                  <a:moveTo>
                    <a:pt x="434641" y="241274"/>
                  </a:moveTo>
                  <a:lnTo>
                    <a:pt x="245173" y="44208"/>
                  </a:lnTo>
                  <a:lnTo>
                    <a:pt x="245173" y="12674"/>
                  </a:lnTo>
                  <a:lnTo>
                    <a:pt x="250091" y="12674"/>
                  </a:lnTo>
                  <a:lnTo>
                    <a:pt x="461416" y="232473"/>
                  </a:lnTo>
                  <a:lnTo>
                    <a:pt x="443102" y="232473"/>
                  </a:lnTo>
                  <a:lnTo>
                    <a:pt x="434641" y="241274"/>
                  </a:lnTo>
                  <a:close/>
                </a:path>
                <a:path w="465454" h="482600">
                  <a:moveTo>
                    <a:pt x="219773" y="368274"/>
                  </a:moveTo>
                  <a:lnTo>
                    <a:pt x="12700" y="368274"/>
                  </a:lnTo>
                  <a:lnTo>
                    <a:pt x="10210" y="368033"/>
                  </a:lnTo>
                  <a:lnTo>
                    <a:pt x="0" y="355574"/>
                  </a:lnTo>
                  <a:lnTo>
                    <a:pt x="0" y="126974"/>
                  </a:lnTo>
                  <a:lnTo>
                    <a:pt x="12700" y="114274"/>
                  </a:lnTo>
                  <a:lnTo>
                    <a:pt x="219773" y="114274"/>
                  </a:lnTo>
                  <a:lnTo>
                    <a:pt x="219773" y="126974"/>
                  </a:lnTo>
                  <a:lnTo>
                    <a:pt x="25400" y="126974"/>
                  </a:lnTo>
                  <a:lnTo>
                    <a:pt x="12700" y="139674"/>
                  </a:lnTo>
                  <a:lnTo>
                    <a:pt x="25400" y="139674"/>
                  </a:lnTo>
                  <a:lnTo>
                    <a:pt x="25400" y="342874"/>
                  </a:lnTo>
                  <a:lnTo>
                    <a:pt x="12700" y="342874"/>
                  </a:lnTo>
                  <a:lnTo>
                    <a:pt x="25400" y="355574"/>
                  </a:lnTo>
                  <a:lnTo>
                    <a:pt x="219773" y="355574"/>
                  </a:lnTo>
                  <a:lnTo>
                    <a:pt x="219773" y="368274"/>
                  </a:lnTo>
                  <a:close/>
                </a:path>
                <a:path w="465454" h="482600">
                  <a:moveTo>
                    <a:pt x="232473" y="139674"/>
                  </a:moveTo>
                  <a:lnTo>
                    <a:pt x="25400" y="139674"/>
                  </a:lnTo>
                  <a:lnTo>
                    <a:pt x="25400" y="126974"/>
                  </a:lnTo>
                  <a:lnTo>
                    <a:pt x="219773" y="126974"/>
                  </a:lnTo>
                  <a:lnTo>
                    <a:pt x="232473" y="114274"/>
                  </a:lnTo>
                  <a:lnTo>
                    <a:pt x="245173" y="114274"/>
                  </a:lnTo>
                  <a:lnTo>
                    <a:pt x="245173" y="126974"/>
                  </a:lnTo>
                  <a:lnTo>
                    <a:pt x="234950" y="139433"/>
                  </a:lnTo>
                  <a:lnTo>
                    <a:pt x="232473" y="139674"/>
                  </a:lnTo>
                  <a:close/>
                </a:path>
                <a:path w="465454" h="482600">
                  <a:moveTo>
                    <a:pt x="25400" y="139674"/>
                  </a:moveTo>
                  <a:lnTo>
                    <a:pt x="12700" y="139674"/>
                  </a:lnTo>
                  <a:lnTo>
                    <a:pt x="25400" y="126974"/>
                  </a:lnTo>
                  <a:lnTo>
                    <a:pt x="25400" y="139674"/>
                  </a:lnTo>
                  <a:close/>
                </a:path>
                <a:path w="465454" h="482600">
                  <a:moveTo>
                    <a:pt x="443102" y="250075"/>
                  </a:moveTo>
                  <a:lnTo>
                    <a:pt x="434641" y="241274"/>
                  </a:lnTo>
                  <a:lnTo>
                    <a:pt x="443102" y="232473"/>
                  </a:lnTo>
                  <a:lnTo>
                    <a:pt x="443102" y="250075"/>
                  </a:lnTo>
                  <a:close/>
                </a:path>
                <a:path w="465454" h="482600">
                  <a:moveTo>
                    <a:pt x="461416" y="250075"/>
                  </a:moveTo>
                  <a:lnTo>
                    <a:pt x="443102" y="250075"/>
                  </a:lnTo>
                  <a:lnTo>
                    <a:pt x="443102" y="232473"/>
                  </a:lnTo>
                  <a:lnTo>
                    <a:pt x="461416" y="232473"/>
                  </a:lnTo>
                  <a:lnTo>
                    <a:pt x="463105" y="234670"/>
                  </a:lnTo>
                  <a:lnTo>
                    <a:pt x="464273" y="237185"/>
                  </a:lnTo>
                  <a:lnTo>
                    <a:pt x="464883" y="239890"/>
                  </a:lnTo>
                  <a:lnTo>
                    <a:pt x="464883" y="242658"/>
                  </a:lnTo>
                  <a:lnTo>
                    <a:pt x="464273" y="245363"/>
                  </a:lnTo>
                  <a:lnTo>
                    <a:pt x="463105" y="247878"/>
                  </a:lnTo>
                  <a:lnTo>
                    <a:pt x="461416" y="250075"/>
                  </a:lnTo>
                  <a:close/>
                </a:path>
                <a:path w="465454" h="482600">
                  <a:moveTo>
                    <a:pt x="250091" y="469874"/>
                  </a:moveTo>
                  <a:lnTo>
                    <a:pt x="245173" y="469874"/>
                  </a:lnTo>
                  <a:lnTo>
                    <a:pt x="245173" y="438340"/>
                  </a:lnTo>
                  <a:lnTo>
                    <a:pt x="434641" y="241274"/>
                  </a:lnTo>
                  <a:lnTo>
                    <a:pt x="443102" y="250075"/>
                  </a:lnTo>
                  <a:lnTo>
                    <a:pt x="461416" y="250075"/>
                  </a:lnTo>
                  <a:lnTo>
                    <a:pt x="250091" y="469874"/>
                  </a:lnTo>
                  <a:close/>
                </a:path>
                <a:path w="465454" h="482600">
                  <a:moveTo>
                    <a:pt x="25400" y="355574"/>
                  </a:moveTo>
                  <a:lnTo>
                    <a:pt x="12700" y="342874"/>
                  </a:lnTo>
                  <a:lnTo>
                    <a:pt x="25400" y="342874"/>
                  </a:lnTo>
                  <a:lnTo>
                    <a:pt x="25400" y="355574"/>
                  </a:lnTo>
                  <a:close/>
                </a:path>
                <a:path w="465454" h="482600">
                  <a:moveTo>
                    <a:pt x="245173" y="368274"/>
                  </a:moveTo>
                  <a:lnTo>
                    <a:pt x="232473" y="368274"/>
                  </a:lnTo>
                  <a:lnTo>
                    <a:pt x="219773" y="355574"/>
                  </a:lnTo>
                  <a:lnTo>
                    <a:pt x="25400" y="355574"/>
                  </a:lnTo>
                  <a:lnTo>
                    <a:pt x="25400" y="342874"/>
                  </a:lnTo>
                  <a:lnTo>
                    <a:pt x="232473" y="342874"/>
                  </a:lnTo>
                  <a:lnTo>
                    <a:pt x="245173" y="355574"/>
                  </a:lnTo>
                  <a:lnTo>
                    <a:pt x="245173" y="368274"/>
                  </a:lnTo>
                  <a:close/>
                </a:path>
                <a:path w="465454" h="482600">
                  <a:moveTo>
                    <a:pt x="231724" y="482549"/>
                  </a:moveTo>
                  <a:lnTo>
                    <a:pt x="219773" y="469874"/>
                  </a:lnTo>
                  <a:lnTo>
                    <a:pt x="219773" y="355574"/>
                  </a:lnTo>
                  <a:lnTo>
                    <a:pt x="232473" y="368274"/>
                  </a:lnTo>
                  <a:lnTo>
                    <a:pt x="245173" y="368274"/>
                  </a:lnTo>
                  <a:lnTo>
                    <a:pt x="245173" y="438340"/>
                  </a:lnTo>
                  <a:lnTo>
                    <a:pt x="223316" y="461073"/>
                  </a:lnTo>
                  <a:lnTo>
                    <a:pt x="245173" y="469874"/>
                  </a:lnTo>
                  <a:lnTo>
                    <a:pt x="250091" y="469874"/>
                  </a:lnTo>
                  <a:lnTo>
                    <a:pt x="241630" y="478675"/>
                  </a:lnTo>
                  <a:lnTo>
                    <a:pt x="239534" y="480428"/>
                  </a:lnTo>
                  <a:lnTo>
                    <a:pt x="237108" y="481698"/>
                  </a:lnTo>
                  <a:lnTo>
                    <a:pt x="234467" y="482422"/>
                  </a:lnTo>
                  <a:lnTo>
                    <a:pt x="231724" y="482549"/>
                  </a:lnTo>
                  <a:close/>
                </a:path>
                <a:path w="465454" h="482600">
                  <a:moveTo>
                    <a:pt x="245173" y="469874"/>
                  </a:moveTo>
                  <a:lnTo>
                    <a:pt x="223316" y="461073"/>
                  </a:lnTo>
                  <a:lnTo>
                    <a:pt x="245173" y="438340"/>
                  </a:lnTo>
                  <a:lnTo>
                    <a:pt x="245173" y="469874"/>
                  </a:lnTo>
                  <a:close/>
                </a:path>
              </a:pathLst>
            </a:custGeom>
            <a:solidFill>
              <a:srgbClr val="1B8064"/>
            </a:solidFill>
          </p:spPr>
          <p:txBody>
            <a:bodyPr wrap="square" lIns="0" tIns="0" rIns="0" bIns="0" rtlCol="0"/>
            <a:lstStyle/>
            <a:p/>
          </p:txBody>
        </p:sp>
        <p:sp>
          <p:nvSpPr>
            <p:cNvPr id="18" name="object 18"/>
            <p:cNvSpPr/>
            <p:nvPr/>
          </p:nvSpPr>
          <p:spPr>
            <a:xfrm>
              <a:off x="3432670" y="4870703"/>
              <a:ext cx="2311400" cy="1266190"/>
            </a:xfrm>
            <a:custGeom>
              <a:avLst/>
              <a:gdLst/>
              <a:ahLst/>
              <a:cxnLst/>
              <a:rect l="l" t="t" r="r" b="b"/>
              <a:pathLst>
                <a:path w="2311400" h="1266189">
                  <a:moveTo>
                    <a:pt x="158369" y="1265961"/>
                  </a:moveTo>
                  <a:lnTo>
                    <a:pt x="118366" y="1265727"/>
                  </a:lnTo>
                  <a:lnTo>
                    <a:pt x="78598" y="1265029"/>
                  </a:lnTo>
                  <a:lnTo>
                    <a:pt x="39123" y="1263877"/>
                  </a:lnTo>
                  <a:lnTo>
                    <a:pt x="0" y="1262278"/>
                  </a:lnTo>
                  <a:lnTo>
                    <a:pt x="59013" y="1258988"/>
                  </a:lnTo>
                  <a:lnTo>
                    <a:pt x="117536" y="1254685"/>
                  </a:lnTo>
                  <a:lnTo>
                    <a:pt x="175545" y="1249384"/>
                  </a:lnTo>
                  <a:lnTo>
                    <a:pt x="233016" y="1243099"/>
                  </a:lnTo>
                  <a:lnTo>
                    <a:pt x="289925" y="1235845"/>
                  </a:lnTo>
                  <a:lnTo>
                    <a:pt x="346249" y="1227636"/>
                  </a:lnTo>
                  <a:lnTo>
                    <a:pt x="401965" y="1218486"/>
                  </a:lnTo>
                  <a:lnTo>
                    <a:pt x="457049" y="1208411"/>
                  </a:lnTo>
                  <a:lnTo>
                    <a:pt x="511477" y="1197424"/>
                  </a:lnTo>
                  <a:lnTo>
                    <a:pt x="565226" y="1185540"/>
                  </a:lnTo>
                  <a:lnTo>
                    <a:pt x="618273" y="1172774"/>
                  </a:lnTo>
                  <a:lnTo>
                    <a:pt x="670593" y="1159140"/>
                  </a:lnTo>
                  <a:lnTo>
                    <a:pt x="722164" y="1144652"/>
                  </a:lnTo>
                  <a:lnTo>
                    <a:pt x="772961" y="1129325"/>
                  </a:lnTo>
                  <a:lnTo>
                    <a:pt x="822962" y="1113173"/>
                  </a:lnTo>
                  <a:lnTo>
                    <a:pt x="872142" y="1096212"/>
                  </a:lnTo>
                  <a:lnTo>
                    <a:pt x="920479" y="1078454"/>
                  </a:lnTo>
                  <a:lnTo>
                    <a:pt x="967948" y="1059916"/>
                  </a:lnTo>
                  <a:lnTo>
                    <a:pt x="1014527" y="1040611"/>
                  </a:lnTo>
                  <a:lnTo>
                    <a:pt x="1060191" y="1020553"/>
                  </a:lnTo>
                  <a:lnTo>
                    <a:pt x="1104917" y="999758"/>
                  </a:lnTo>
                  <a:lnTo>
                    <a:pt x="1148682" y="978240"/>
                  </a:lnTo>
                  <a:lnTo>
                    <a:pt x="1191462" y="956013"/>
                  </a:lnTo>
                  <a:lnTo>
                    <a:pt x="1233233" y="933091"/>
                  </a:lnTo>
                  <a:lnTo>
                    <a:pt x="1273972" y="909490"/>
                  </a:lnTo>
                  <a:lnTo>
                    <a:pt x="1313656" y="885223"/>
                  </a:lnTo>
                  <a:lnTo>
                    <a:pt x="1352261" y="860306"/>
                  </a:lnTo>
                  <a:lnTo>
                    <a:pt x="1389763" y="834752"/>
                  </a:lnTo>
                  <a:lnTo>
                    <a:pt x="1426139" y="808576"/>
                  </a:lnTo>
                  <a:lnTo>
                    <a:pt x="1461365" y="781793"/>
                  </a:lnTo>
                  <a:lnTo>
                    <a:pt x="1495418" y="754416"/>
                  </a:lnTo>
                  <a:lnTo>
                    <a:pt x="1528274" y="726462"/>
                  </a:lnTo>
                  <a:lnTo>
                    <a:pt x="1559910" y="697943"/>
                  </a:lnTo>
                  <a:lnTo>
                    <a:pt x="1590302" y="668874"/>
                  </a:lnTo>
                  <a:lnTo>
                    <a:pt x="1619427" y="639271"/>
                  </a:lnTo>
                  <a:lnTo>
                    <a:pt x="1647261" y="609147"/>
                  </a:lnTo>
                  <a:lnTo>
                    <a:pt x="1673781" y="578517"/>
                  </a:lnTo>
                  <a:lnTo>
                    <a:pt x="1698963" y="547395"/>
                  </a:lnTo>
                  <a:lnTo>
                    <a:pt x="1722783" y="515796"/>
                  </a:lnTo>
                  <a:lnTo>
                    <a:pt x="1745219" y="483734"/>
                  </a:lnTo>
                  <a:lnTo>
                    <a:pt x="1766245" y="451224"/>
                  </a:lnTo>
                  <a:lnTo>
                    <a:pt x="1785840" y="418280"/>
                  </a:lnTo>
                  <a:lnTo>
                    <a:pt x="1820640" y="351150"/>
                  </a:lnTo>
                  <a:lnTo>
                    <a:pt x="1835797" y="316992"/>
                  </a:lnTo>
                  <a:lnTo>
                    <a:pt x="1678825" y="316992"/>
                  </a:lnTo>
                  <a:lnTo>
                    <a:pt x="2059825" y="0"/>
                  </a:lnTo>
                  <a:lnTo>
                    <a:pt x="2311285" y="316992"/>
                  </a:lnTo>
                  <a:lnTo>
                    <a:pt x="2152789" y="316992"/>
                  </a:lnTo>
                  <a:lnTo>
                    <a:pt x="2137743" y="350915"/>
                  </a:lnTo>
                  <a:lnTo>
                    <a:pt x="2103232" y="417591"/>
                  </a:lnTo>
                  <a:lnTo>
                    <a:pt x="2062982" y="482612"/>
                  </a:lnTo>
                  <a:lnTo>
                    <a:pt x="2040763" y="514467"/>
                  </a:lnTo>
                  <a:lnTo>
                    <a:pt x="2017177" y="545865"/>
                  </a:lnTo>
                  <a:lnTo>
                    <a:pt x="1992249" y="576793"/>
                  </a:lnTo>
                  <a:lnTo>
                    <a:pt x="1966002" y="607237"/>
                  </a:lnTo>
                  <a:lnTo>
                    <a:pt x="1938458" y="637182"/>
                  </a:lnTo>
                  <a:lnTo>
                    <a:pt x="1909640" y="666614"/>
                  </a:lnTo>
                  <a:lnTo>
                    <a:pt x="1879571" y="695520"/>
                  </a:lnTo>
                  <a:lnTo>
                    <a:pt x="1848275" y="723884"/>
                  </a:lnTo>
                  <a:lnTo>
                    <a:pt x="1815774" y="751694"/>
                  </a:lnTo>
                  <a:lnTo>
                    <a:pt x="1782092" y="778934"/>
                  </a:lnTo>
                  <a:lnTo>
                    <a:pt x="1747251" y="805591"/>
                  </a:lnTo>
                  <a:lnTo>
                    <a:pt x="1711275" y="831650"/>
                  </a:lnTo>
                  <a:lnTo>
                    <a:pt x="1674186" y="857097"/>
                  </a:lnTo>
                  <a:lnTo>
                    <a:pt x="1636008" y="881919"/>
                  </a:lnTo>
                  <a:lnTo>
                    <a:pt x="1596763" y="906100"/>
                  </a:lnTo>
                  <a:lnTo>
                    <a:pt x="1556475" y="929628"/>
                  </a:lnTo>
                  <a:lnTo>
                    <a:pt x="1515166" y="952487"/>
                  </a:lnTo>
                  <a:lnTo>
                    <a:pt x="1472860" y="974664"/>
                  </a:lnTo>
                  <a:lnTo>
                    <a:pt x="1429580" y="996145"/>
                  </a:lnTo>
                  <a:lnTo>
                    <a:pt x="1385348" y="1016914"/>
                  </a:lnTo>
                  <a:lnTo>
                    <a:pt x="1340188" y="1036959"/>
                  </a:lnTo>
                  <a:lnTo>
                    <a:pt x="1294122" y="1056265"/>
                  </a:lnTo>
                  <a:lnTo>
                    <a:pt x="1247174" y="1074818"/>
                  </a:lnTo>
                  <a:lnTo>
                    <a:pt x="1199367" y="1092604"/>
                  </a:lnTo>
                  <a:lnTo>
                    <a:pt x="1150723" y="1109609"/>
                  </a:lnTo>
                  <a:lnTo>
                    <a:pt x="1101266" y="1125817"/>
                  </a:lnTo>
                  <a:lnTo>
                    <a:pt x="1051019" y="1141217"/>
                  </a:lnTo>
                  <a:lnTo>
                    <a:pt x="1000005" y="1155792"/>
                  </a:lnTo>
                  <a:lnTo>
                    <a:pt x="948246" y="1169530"/>
                  </a:lnTo>
                  <a:lnTo>
                    <a:pt x="895766" y="1182416"/>
                  </a:lnTo>
                  <a:lnTo>
                    <a:pt x="842588" y="1194435"/>
                  </a:lnTo>
                  <a:lnTo>
                    <a:pt x="788735" y="1205574"/>
                  </a:lnTo>
                  <a:lnTo>
                    <a:pt x="734229" y="1215819"/>
                  </a:lnTo>
                  <a:lnTo>
                    <a:pt x="679095" y="1225155"/>
                  </a:lnTo>
                  <a:lnTo>
                    <a:pt x="623354" y="1233568"/>
                  </a:lnTo>
                  <a:lnTo>
                    <a:pt x="567030" y="1241045"/>
                  </a:lnTo>
                  <a:lnTo>
                    <a:pt x="510146" y="1247570"/>
                  </a:lnTo>
                  <a:lnTo>
                    <a:pt x="452725" y="1253131"/>
                  </a:lnTo>
                  <a:lnTo>
                    <a:pt x="394790" y="1257712"/>
                  </a:lnTo>
                  <a:lnTo>
                    <a:pt x="336363" y="1261300"/>
                  </a:lnTo>
                  <a:lnTo>
                    <a:pt x="277469" y="1263880"/>
                  </a:lnTo>
                  <a:lnTo>
                    <a:pt x="218130" y="1265438"/>
                  </a:lnTo>
                  <a:lnTo>
                    <a:pt x="158369" y="1265961"/>
                  </a:lnTo>
                  <a:close/>
                </a:path>
              </a:pathLst>
            </a:custGeom>
            <a:solidFill>
              <a:srgbClr val="FF0000"/>
            </a:solidFill>
          </p:spPr>
          <p:txBody>
            <a:bodyPr wrap="square" lIns="0" tIns="0" rIns="0" bIns="0" rtlCol="0"/>
            <a:lstStyle/>
            <a:p/>
          </p:txBody>
        </p:sp>
        <p:pic>
          <p:nvPicPr>
            <p:cNvPr id="19" name="object 19"/>
            <p:cNvPicPr/>
            <p:nvPr/>
          </p:nvPicPr>
          <p:blipFill>
            <a:blip r:embed="rId5" cstate="print"/>
            <a:stretch>
              <a:fillRect/>
            </a:stretch>
          </p:blipFill>
          <p:spPr>
            <a:xfrm>
              <a:off x="1211580" y="4867655"/>
              <a:ext cx="2383536" cy="1272539"/>
            </a:xfrm>
            <a:prstGeom prst="rect">
              <a:avLst/>
            </a:prstGeom>
          </p:spPr>
        </p:pic>
        <p:pic>
          <p:nvPicPr>
            <p:cNvPr id="20" name="object 20"/>
            <p:cNvPicPr/>
            <p:nvPr/>
          </p:nvPicPr>
          <p:blipFill>
            <a:blip r:embed="rId6" cstate="print"/>
            <a:stretch>
              <a:fillRect/>
            </a:stretch>
          </p:blipFill>
          <p:spPr>
            <a:xfrm>
              <a:off x="1202397" y="4858168"/>
              <a:ext cx="4554397" cy="1282700"/>
            </a:xfrm>
            <a:prstGeom prst="rect">
              <a:avLst/>
            </a:prstGeom>
          </p:spPr>
        </p:pic>
      </p:grpSp>
      <p:sp>
        <p:nvSpPr>
          <p:cNvPr id="21" name="object 21"/>
          <p:cNvSpPr txBox="1"/>
          <p:nvPr/>
        </p:nvSpPr>
        <p:spPr>
          <a:xfrm>
            <a:off x="2130463" y="5512803"/>
            <a:ext cx="1962150" cy="514350"/>
          </a:xfrm>
          <a:prstGeom prst="rect">
            <a:avLst/>
          </a:prstGeom>
        </p:spPr>
        <p:txBody>
          <a:bodyPr vert="horz" wrap="square" lIns="0" tIns="13335" rIns="0" bIns="0" rtlCol="0">
            <a:spAutoFit/>
          </a:bodyPr>
          <a:lstStyle/>
          <a:p>
            <a:pPr marL="12700">
              <a:lnSpc>
                <a:spcPct val="100000"/>
              </a:lnSpc>
              <a:spcBef>
                <a:spcPts val="105"/>
              </a:spcBef>
            </a:pPr>
            <a:r>
              <a:rPr sz="3200" b="1" spc="-5" dirty="0">
                <a:solidFill>
                  <a:srgbClr val="FFFFFF"/>
                </a:solidFill>
                <a:latin typeface="Calibri" panose="020F0502020204030204"/>
                <a:cs typeface="Calibri" panose="020F0502020204030204"/>
              </a:rPr>
              <a:t>Association</a:t>
            </a:r>
            <a:endParaRPr sz="3200">
              <a:latin typeface="Calibri" panose="020F0502020204030204"/>
              <a:cs typeface="Calibri" panose="020F0502020204030204"/>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27096" y="470052"/>
            <a:ext cx="4089400" cy="634365"/>
          </a:xfrm>
          <a:prstGeom prst="rect">
            <a:avLst/>
          </a:prstGeom>
        </p:spPr>
        <p:txBody>
          <a:bodyPr vert="horz" wrap="square" lIns="0" tIns="12065" rIns="0" bIns="0" rtlCol="0">
            <a:spAutoFit/>
          </a:bodyPr>
          <a:lstStyle/>
          <a:p>
            <a:pPr marL="12700">
              <a:lnSpc>
                <a:spcPct val="100000"/>
              </a:lnSpc>
              <a:spcBef>
                <a:spcPts val="95"/>
              </a:spcBef>
            </a:pPr>
            <a:r>
              <a:rPr dirty="0"/>
              <a:t>Imaging Genetics</a:t>
            </a:r>
            <a:endParaRPr dirty="0"/>
          </a:p>
        </p:txBody>
      </p:sp>
      <p:pic>
        <p:nvPicPr>
          <p:cNvPr id="3" name="object 3"/>
          <p:cNvPicPr/>
          <p:nvPr/>
        </p:nvPicPr>
        <p:blipFill>
          <a:blip r:embed="rId1" cstate="print"/>
          <a:stretch>
            <a:fillRect/>
          </a:stretch>
        </p:blipFill>
        <p:spPr>
          <a:xfrm>
            <a:off x="2208276" y="3956303"/>
            <a:ext cx="4707635" cy="2482596"/>
          </a:xfrm>
          <a:prstGeom prst="rect">
            <a:avLst/>
          </a:prstGeom>
        </p:spPr>
      </p:pic>
      <p:pic>
        <p:nvPicPr>
          <p:cNvPr id="4" name="object 4"/>
          <p:cNvPicPr/>
          <p:nvPr/>
        </p:nvPicPr>
        <p:blipFill>
          <a:blip r:embed="rId2" cstate="print"/>
          <a:stretch>
            <a:fillRect/>
          </a:stretch>
        </p:blipFill>
        <p:spPr>
          <a:xfrm>
            <a:off x="503110" y="1492122"/>
            <a:ext cx="187960" cy="188595"/>
          </a:xfrm>
          <a:prstGeom prst="rect">
            <a:avLst/>
          </a:prstGeom>
        </p:spPr>
      </p:pic>
      <p:sp>
        <p:nvSpPr>
          <p:cNvPr id="5" name="object 5"/>
          <p:cNvSpPr txBox="1">
            <a:spLocks noGrp="1"/>
          </p:cNvSpPr>
          <p:nvPr>
            <p:ph type="body" idx="1"/>
          </p:nvPr>
        </p:nvSpPr>
        <p:spPr>
          <a:xfrm>
            <a:off x="239585" y="1304033"/>
            <a:ext cx="7685215" cy="2610266"/>
          </a:xfrm>
          <a:prstGeom prst="rect">
            <a:avLst/>
          </a:prstGeom>
        </p:spPr>
        <p:txBody>
          <a:bodyPr vert="horz" wrap="square" lIns="0" tIns="12065" rIns="0" bIns="0" rtlCol="0">
            <a:spAutoFit/>
          </a:bodyPr>
          <a:lstStyle/>
          <a:p>
            <a:pPr marL="582930" marR="5080">
              <a:lnSpc>
                <a:spcPct val="115000"/>
              </a:lnSpc>
              <a:spcBef>
                <a:spcPts val="95"/>
              </a:spcBef>
            </a:pPr>
            <a:r>
              <a:rPr dirty="0"/>
              <a:t>To establish important physiological </a:t>
            </a:r>
            <a:r>
              <a:rPr dirty="0">
                <a:solidFill>
                  <a:srgbClr val="FF0000"/>
                </a:solidFill>
              </a:rPr>
              <a:t>links</a:t>
            </a:r>
            <a:r>
              <a:rPr dirty="0"/>
              <a:t> between </a:t>
            </a:r>
            <a:r>
              <a:rPr dirty="0">
                <a:solidFill>
                  <a:srgbClr val="FF0000"/>
                </a:solidFill>
              </a:rPr>
              <a:t>functiona</a:t>
            </a:r>
            <a:r>
              <a:rPr lang="en-US" dirty="0">
                <a:solidFill>
                  <a:srgbClr val="FF0000"/>
                </a:solidFill>
              </a:rPr>
              <a:t>l</a:t>
            </a:r>
            <a:r>
              <a:rPr lang="zh-CN" altLang="en-US" dirty="0">
                <a:solidFill>
                  <a:srgbClr val="FF0000"/>
                </a:solidFill>
              </a:rPr>
              <a:t> </a:t>
            </a:r>
            <a:r>
              <a:rPr dirty="0">
                <a:solidFill>
                  <a:srgbClr val="FF0000"/>
                </a:solidFill>
              </a:rPr>
              <a:t>genetic polymorphisms </a:t>
            </a:r>
            <a:r>
              <a:rPr dirty="0"/>
              <a:t>and robust</a:t>
            </a:r>
            <a:r>
              <a:rPr lang="en-US" dirty="0"/>
              <a:t> </a:t>
            </a:r>
            <a:r>
              <a:rPr dirty="0"/>
              <a:t>differences in information processing within</a:t>
            </a:r>
            <a:r>
              <a:rPr lang="en-US" dirty="0"/>
              <a:t> </a:t>
            </a:r>
            <a:r>
              <a:rPr dirty="0"/>
              <a:t>distinct</a:t>
            </a:r>
            <a:r>
              <a:rPr lang="en-US" dirty="0"/>
              <a:t> </a:t>
            </a:r>
            <a:r>
              <a:rPr dirty="0">
                <a:solidFill>
                  <a:srgbClr val="FF0000"/>
                </a:solidFill>
              </a:rPr>
              <a:t>brain</a:t>
            </a:r>
            <a:r>
              <a:rPr lang="en-US" dirty="0">
                <a:solidFill>
                  <a:srgbClr val="FF0000"/>
                </a:solidFill>
              </a:rPr>
              <a:t> </a:t>
            </a:r>
            <a:r>
              <a:rPr dirty="0">
                <a:solidFill>
                  <a:srgbClr val="FF0000"/>
                </a:solidFill>
              </a:rPr>
              <a:t>regions</a:t>
            </a:r>
            <a:r>
              <a:rPr lang="en-US" dirty="0">
                <a:solidFill>
                  <a:srgbClr val="FF0000"/>
                </a:solidFill>
              </a:rPr>
              <a:t> </a:t>
            </a:r>
            <a:r>
              <a:rPr dirty="0">
                <a:solidFill>
                  <a:srgbClr val="FF0000"/>
                </a:solidFill>
              </a:rPr>
              <a:t>and</a:t>
            </a:r>
            <a:r>
              <a:rPr lang="en-US" dirty="0">
                <a:solidFill>
                  <a:srgbClr val="FF0000"/>
                </a:solidFill>
              </a:rPr>
              <a:t> </a:t>
            </a:r>
            <a:r>
              <a:rPr dirty="0">
                <a:solidFill>
                  <a:srgbClr val="FF0000"/>
                </a:solidFill>
              </a:rPr>
              <a:t>circuits</a:t>
            </a:r>
            <a:r>
              <a:rPr lang="en-US" dirty="0">
                <a:solidFill>
                  <a:srgbClr val="FF0000"/>
                </a:solidFill>
              </a:rPr>
              <a:t> </a:t>
            </a:r>
            <a:r>
              <a:rPr dirty="0"/>
              <a:t>that</a:t>
            </a:r>
            <a:r>
              <a:rPr lang="en-US" dirty="0"/>
              <a:t> </a:t>
            </a:r>
            <a:r>
              <a:rPr dirty="0"/>
              <a:t>have  been</a:t>
            </a:r>
            <a:r>
              <a:rPr lang="en-US" dirty="0"/>
              <a:t> </a:t>
            </a:r>
            <a:r>
              <a:rPr dirty="0"/>
              <a:t>linked to the manifestation of various disease</a:t>
            </a:r>
            <a:r>
              <a:rPr lang="en-US" dirty="0"/>
              <a:t> </a:t>
            </a:r>
            <a:r>
              <a:rPr dirty="0"/>
              <a:t>states</a:t>
            </a:r>
            <a:endParaRPr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03096" y="165887"/>
            <a:ext cx="7391400" cy="1243965"/>
          </a:xfrm>
          <a:prstGeom prst="rect">
            <a:avLst/>
          </a:prstGeom>
        </p:spPr>
        <p:txBody>
          <a:bodyPr vert="horz" wrap="square" lIns="0" tIns="12065" rIns="0" bIns="0" rtlCol="0">
            <a:spAutoFit/>
          </a:bodyPr>
          <a:lstStyle/>
          <a:p>
            <a:pPr marL="1028700" marR="5080" indent="-1016000">
              <a:lnSpc>
                <a:spcPct val="100000"/>
              </a:lnSpc>
              <a:spcBef>
                <a:spcPts val="95"/>
              </a:spcBef>
            </a:pPr>
            <a:r>
              <a:rPr spc="-5" dirty="0"/>
              <a:t>Statistical-learning Methods </a:t>
            </a:r>
            <a:r>
              <a:rPr dirty="0"/>
              <a:t> </a:t>
            </a:r>
            <a:r>
              <a:rPr spc="-5" dirty="0"/>
              <a:t>for</a:t>
            </a:r>
            <a:r>
              <a:rPr spc="-15" dirty="0"/>
              <a:t> </a:t>
            </a:r>
            <a:r>
              <a:rPr spc="-5" dirty="0"/>
              <a:t>Imaging</a:t>
            </a:r>
            <a:r>
              <a:rPr spc="-10" dirty="0"/>
              <a:t> </a:t>
            </a:r>
            <a:r>
              <a:rPr spc="-5" dirty="0"/>
              <a:t>Genetics </a:t>
            </a:r>
            <a:endParaRPr spc="-5" dirty="0"/>
          </a:p>
        </p:txBody>
      </p:sp>
      <p:pic>
        <p:nvPicPr>
          <p:cNvPr id="3" name="object 3"/>
          <p:cNvPicPr/>
          <p:nvPr/>
        </p:nvPicPr>
        <p:blipFill>
          <a:blip r:embed="rId1" cstate="print"/>
          <a:stretch>
            <a:fillRect/>
          </a:stretch>
        </p:blipFill>
        <p:spPr>
          <a:xfrm>
            <a:off x="868680" y="1560575"/>
            <a:ext cx="6711696" cy="2898648"/>
          </a:xfrm>
          <a:prstGeom prst="rect">
            <a:avLst/>
          </a:prstGeom>
        </p:spPr>
      </p:pic>
      <p:pic>
        <p:nvPicPr>
          <p:cNvPr id="4" name="object 4"/>
          <p:cNvPicPr/>
          <p:nvPr/>
        </p:nvPicPr>
        <p:blipFill>
          <a:blip r:embed="rId2" cstate="print"/>
          <a:stretch>
            <a:fillRect/>
          </a:stretch>
        </p:blipFill>
        <p:spPr>
          <a:xfrm>
            <a:off x="0" y="4607052"/>
            <a:ext cx="9144000" cy="1740408"/>
          </a:xfrm>
          <a:prstGeom prst="rect">
            <a:avLst/>
          </a:prstGeom>
        </p:spPr>
      </p:pic>
      <p:sp>
        <p:nvSpPr>
          <p:cNvPr id="5" name="object 5"/>
          <p:cNvSpPr txBox="1"/>
          <p:nvPr/>
        </p:nvSpPr>
        <p:spPr>
          <a:xfrm>
            <a:off x="2519184" y="6369100"/>
            <a:ext cx="6116320" cy="268605"/>
          </a:xfrm>
          <a:prstGeom prst="rect">
            <a:avLst/>
          </a:prstGeom>
        </p:spPr>
        <p:txBody>
          <a:bodyPr vert="horz" wrap="square" lIns="0" tIns="12065" rIns="0" bIns="0" rtlCol="0">
            <a:spAutoFit/>
          </a:bodyPr>
          <a:lstStyle/>
          <a:p>
            <a:pPr marL="12700">
              <a:lnSpc>
                <a:spcPct val="100000"/>
              </a:lnSpc>
              <a:spcBef>
                <a:spcPts val="95"/>
              </a:spcBef>
            </a:pPr>
            <a:r>
              <a:rPr sz="1600" spc="10" dirty="0">
                <a:solidFill>
                  <a:srgbClr val="FFFF00"/>
                </a:solidFill>
                <a:latin typeface="宋体" panose="02010600030101010101" pitchFamily="2" charset="-122"/>
                <a:cs typeface="宋体" panose="02010600030101010101" pitchFamily="2" charset="-122"/>
              </a:rPr>
              <a:t>郝小可</a:t>
            </a:r>
            <a:r>
              <a:rPr sz="1600" b="1" spc="-5" dirty="0">
                <a:solidFill>
                  <a:srgbClr val="FFFF00"/>
                </a:solidFill>
                <a:latin typeface="Calibri" panose="020F0502020204030204"/>
                <a:cs typeface="Calibri" panose="020F0502020204030204"/>
              </a:rPr>
              <a:t>,</a:t>
            </a:r>
            <a:r>
              <a:rPr sz="1600" b="1" spc="-20"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et</a:t>
            </a:r>
            <a:r>
              <a:rPr sz="1600" b="1" spc="-15"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al.,</a:t>
            </a:r>
            <a:r>
              <a:rPr sz="1600" spc="10" dirty="0">
                <a:solidFill>
                  <a:srgbClr val="FFFF00"/>
                </a:solidFill>
                <a:latin typeface="宋体" panose="02010600030101010101" pitchFamily="2" charset="-122"/>
                <a:cs typeface="宋体" panose="02010600030101010101" pitchFamily="2" charset="-122"/>
              </a:rPr>
              <a:t>基于统计学习的影像遗传学方法综述</a:t>
            </a:r>
            <a:r>
              <a:rPr sz="1600" b="1" spc="-5" dirty="0">
                <a:solidFill>
                  <a:srgbClr val="FFFF00"/>
                </a:solidFill>
                <a:latin typeface="Calibri" panose="020F0502020204030204"/>
                <a:cs typeface="Calibri" panose="020F0502020204030204"/>
              </a:rPr>
              <a:t>.</a:t>
            </a:r>
            <a:r>
              <a:rPr sz="1600" b="1" spc="-20" dirty="0">
                <a:solidFill>
                  <a:srgbClr val="FFFF00"/>
                </a:solidFill>
                <a:latin typeface="Calibri" panose="020F0502020204030204"/>
                <a:cs typeface="Calibri" panose="020F0502020204030204"/>
              </a:rPr>
              <a:t> </a:t>
            </a:r>
            <a:r>
              <a:rPr sz="1600" spc="10" dirty="0">
                <a:solidFill>
                  <a:srgbClr val="FFFF00"/>
                </a:solidFill>
                <a:latin typeface="宋体" panose="02010600030101010101" pitchFamily="2" charset="-122"/>
                <a:cs typeface="宋体" panose="02010600030101010101" pitchFamily="2" charset="-122"/>
              </a:rPr>
              <a:t>自动化学报</a:t>
            </a:r>
            <a:r>
              <a:rPr sz="1600" b="1" spc="-5" dirty="0">
                <a:solidFill>
                  <a:srgbClr val="FFFF00"/>
                </a:solidFill>
                <a:latin typeface="Calibri" panose="020F0502020204030204"/>
                <a:cs typeface="Calibri" panose="020F0502020204030204"/>
              </a:rPr>
              <a:t>,</a:t>
            </a:r>
            <a:r>
              <a:rPr sz="1600" b="1" spc="-15" dirty="0">
                <a:solidFill>
                  <a:srgbClr val="FFFF00"/>
                </a:solidFill>
                <a:latin typeface="Calibri" panose="020F0502020204030204"/>
                <a:cs typeface="Calibri" panose="020F0502020204030204"/>
              </a:rPr>
              <a:t> </a:t>
            </a:r>
            <a:r>
              <a:rPr sz="1600" b="1" spc="-5" dirty="0">
                <a:solidFill>
                  <a:srgbClr val="FFFF00"/>
                </a:solidFill>
                <a:latin typeface="Calibri" panose="020F0502020204030204"/>
                <a:cs typeface="Calibri" panose="020F0502020204030204"/>
              </a:rPr>
              <a:t>2018</a:t>
            </a:r>
            <a:endParaRPr sz="1600">
              <a:latin typeface="Calibri" panose="020F0502020204030204"/>
              <a:cs typeface="Calibri" panose="020F0502020204030204"/>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019096" y="591337"/>
            <a:ext cx="5105400" cy="634365"/>
          </a:xfrm>
          <a:prstGeom prst="rect">
            <a:avLst/>
          </a:prstGeom>
        </p:spPr>
        <p:txBody>
          <a:bodyPr vert="horz" wrap="square" lIns="0" tIns="12065" rIns="0" bIns="0" rtlCol="0">
            <a:spAutoFit/>
          </a:bodyPr>
          <a:lstStyle/>
          <a:p>
            <a:pPr marL="12700">
              <a:lnSpc>
                <a:spcPct val="100000"/>
              </a:lnSpc>
              <a:spcBef>
                <a:spcPts val="95"/>
              </a:spcBef>
            </a:pPr>
            <a:r>
              <a:rPr spc="-5" dirty="0"/>
              <a:t>Human</a:t>
            </a:r>
            <a:r>
              <a:rPr spc="-30" dirty="0"/>
              <a:t> </a:t>
            </a:r>
            <a:r>
              <a:rPr spc="-5" dirty="0"/>
              <a:t>Brain</a:t>
            </a:r>
            <a:r>
              <a:rPr spc="-30" dirty="0"/>
              <a:t> </a:t>
            </a:r>
            <a:r>
              <a:rPr spc="-5" dirty="0"/>
              <a:t>Decoding</a:t>
            </a:r>
            <a:endParaRPr spc="-5" dirty="0"/>
          </a:p>
        </p:txBody>
      </p:sp>
      <p:pic>
        <p:nvPicPr>
          <p:cNvPr id="3" name="object 3"/>
          <p:cNvPicPr/>
          <p:nvPr/>
        </p:nvPicPr>
        <p:blipFill>
          <a:blip r:embed="rId1" cstate="print"/>
          <a:stretch>
            <a:fillRect/>
          </a:stretch>
        </p:blipFill>
        <p:spPr>
          <a:xfrm>
            <a:off x="611123" y="1484375"/>
            <a:ext cx="3096767" cy="1741931"/>
          </a:xfrm>
          <a:prstGeom prst="rect">
            <a:avLst/>
          </a:prstGeom>
        </p:spPr>
      </p:pic>
      <p:pic>
        <p:nvPicPr>
          <p:cNvPr id="4" name="object 4"/>
          <p:cNvPicPr/>
          <p:nvPr/>
        </p:nvPicPr>
        <p:blipFill>
          <a:blip r:embed="rId2" cstate="print"/>
          <a:stretch>
            <a:fillRect/>
          </a:stretch>
        </p:blipFill>
        <p:spPr>
          <a:xfrm>
            <a:off x="4152900" y="1473835"/>
            <a:ext cx="4882769" cy="2209406"/>
          </a:xfrm>
          <a:prstGeom prst="rect">
            <a:avLst/>
          </a:prstGeom>
        </p:spPr>
      </p:pic>
      <p:pic>
        <p:nvPicPr>
          <p:cNvPr id="5" name="object 5"/>
          <p:cNvPicPr/>
          <p:nvPr/>
        </p:nvPicPr>
        <p:blipFill>
          <a:blip r:embed="rId3" cstate="print"/>
          <a:stretch>
            <a:fillRect/>
          </a:stretch>
        </p:blipFill>
        <p:spPr>
          <a:xfrm>
            <a:off x="173672" y="4126865"/>
            <a:ext cx="3753383" cy="2229205"/>
          </a:xfrm>
          <a:prstGeom prst="rect">
            <a:avLst/>
          </a:prstGeom>
        </p:spPr>
      </p:pic>
      <p:grpSp>
        <p:nvGrpSpPr>
          <p:cNvPr id="6" name="object 6"/>
          <p:cNvGrpSpPr/>
          <p:nvPr/>
        </p:nvGrpSpPr>
        <p:grpSpPr>
          <a:xfrm>
            <a:off x="4572000" y="4126865"/>
            <a:ext cx="3849370" cy="2513330"/>
            <a:chOff x="4572000" y="4126865"/>
            <a:chExt cx="3849370" cy="2513330"/>
          </a:xfrm>
        </p:grpSpPr>
        <p:pic>
          <p:nvPicPr>
            <p:cNvPr id="7" name="object 7"/>
            <p:cNvPicPr/>
            <p:nvPr/>
          </p:nvPicPr>
          <p:blipFill>
            <a:blip r:embed="rId4" cstate="print"/>
            <a:stretch>
              <a:fillRect/>
            </a:stretch>
          </p:blipFill>
          <p:spPr>
            <a:xfrm>
              <a:off x="4572000" y="4126865"/>
              <a:ext cx="3849192" cy="1048131"/>
            </a:xfrm>
            <a:prstGeom prst="rect">
              <a:avLst/>
            </a:prstGeom>
          </p:spPr>
        </p:pic>
        <p:pic>
          <p:nvPicPr>
            <p:cNvPr id="8" name="object 8"/>
            <p:cNvPicPr/>
            <p:nvPr/>
          </p:nvPicPr>
          <p:blipFill>
            <a:blip r:embed="rId5" cstate="print"/>
            <a:stretch>
              <a:fillRect/>
            </a:stretch>
          </p:blipFill>
          <p:spPr>
            <a:xfrm>
              <a:off x="5341302" y="5149850"/>
              <a:ext cx="2720289" cy="1490294"/>
            </a:xfrm>
            <a:prstGeom prst="rect">
              <a:avLst/>
            </a:prstGeom>
          </p:spPr>
        </p:pic>
      </p:grpSp>
      <p:sp>
        <p:nvSpPr>
          <p:cNvPr id="9" name="object 9"/>
          <p:cNvSpPr txBox="1"/>
          <p:nvPr/>
        </p:nvSpPr>
        <p:spPr>
          <a:xfrm>
            <a:off x="663460" y="6352895"/>
            <a:ext cx="3127375" cy="331470"/>
          </a:xfrm>
          <a:prstGeom prst="rect">
            <a:avLst/>
          </a:prstGeom>
        </p:spPr>
        <p:txBody>
          <a:bodyPr vert="horz" wrap="square" lIns="0" tIns="13335" rIns="0" bIns="0" rtlCol="0">
            <a:spAutoFit/>
          </a:bodyPr>
          <a:lstStyle/>
          <a:p>
            <a:pPr marL="12700">
              <a:lnSpc>
                <a:spcPct val="100000"/>
              </a:lnSpc>
              <a:spcBef>
                <a:spcPts val="105"/>
              </a:spcBef>
            </a:pPr>
            <a:r>
              <a:rPr sz="2000" spc="-5" dirty="0">
                <a:solidFill>
                  <a:srgbClr val="FFFFFF"/>
                </a:solidFill>
                <a:latin typeface="Calibri" panose="020F0502020204030204"/>
                <a:cs typeface="Calibri" panose="020F0502020204030204"/>
              </a:rPr>
              <a:t>(Mitchell</a:t>
            </a:r>
            <a:r>
              <a:rPr sz="2000" spc="-10" dirty="0">
                <a:solidFill>
                  <a:srgbClr val="FFFFFF"/>
                </a:solidFill>
                <a:latin typeface="Calibri" panose="020F0502020204030204"/>
                <a:cs typeface="Calibri" panose="020F0502020204030204"/>
              </a:rPr>
              <a:t> </a:t>
            </a:r>
            <a:r>
              <a:rPr sz="2000" spc="-5" dirty="0">
                <a:solidFill>
                  <a:srgbClr val="FFFFFF"/>
                </a:solidFill>
                <a:latin typeface="Calibri" panose="020F0502020204030204"/>
                <a:cs typeface="Calibri" panose="020F0502020204030204"/>
              </a:rPr>
              <a:t>et</a:t>
            </a:r>
            <a:r>
              <a:rPr sz="2000" spc="-10" dirty="0">
                <a:solidFill>
                  <a:srgbClr val="FFFFFF"/>
                </a:solidFill>
                <a:latin typeface="Calibri" panose="020F0502020204030204"/>
                <a:cs typeface="Calibri" panose="020F0502020204030204"/>
              </a:rPr>
              <a:t> </a:t>
            </a:r>
            <a:r>
              <a:rPr sz="2000" spc="-5" dirty="0">
                <a:solidFill>
                  <a:srgbClr val="FFFFFF"/>
                </a:solidFill>
                <a:latin typeface="Calibri" panose="020F0502020204030204"/>
                <a:cs typeface="Calibri" panose="020F0502020204030204"/>
              </a:rPr>
              <a:t>al.,</a:t>
            </a:r>
            <a:r>
              <a:rPr sz="2000" spc="-10" dirty="0">
                <a:solidFill>
                  <a:srgbClr val="FFFFFF"/>
                </a:solidFill>
                <a:latin typeface="Calibri" panose="020F0502020204030204"/>
                <a:cs typeface="Calibri" panose="020F0502020204030204"/>
              </a:rPr>
              <a:t> </a:t>
            </a:r>
            <a:r>
              <a:rPr sz="2000" spc="-5" dirty="0">
                <a:solidFill>
                  <a:srgbClr val="FFFFFF"/>
                </a:solidFill>
                <a:latin typeface="Calibri" panose="020F0502020204030204"/>
                <a:cs typeface="Calibri" panose="020F0502020204030204"/>
              </a:rPr>
              <a:t>Science,</a:t>
            </a:r>
            <a:r>
              <a:rPr sz="2000" spc="-10" dirty="0">
                <a:solidFill>
                  <a:srgbClr val="FFFFFF"/>
                </a:solidFill>
                <a:latin typeface="Calibri" panose="020F0502020204030204"/>
                <a:cs typeface="Calibri" panose="020F0502020204030204"/>
              </a:rPr>
              <a:t> </a:t>
            </a:r>
            <a:r>
              <a:rPr sz="2000" spc="-5" dirty="0">
                <a:solidFill>
                  <a:srgbClr val="FFFFFF"/>
                </a:solidFill>
                <a:latin typeface="Calibri" panose="020F0502020204030204"/>
                <a:cs typeface="Calibri" panose="020F0502020204030204"/>
              </a:rPr>
              <a:t>2008)</a:t>
            </a:r>
            <a:endParaRPr sz="2000">
              <a:latin typeface="Calibri" panose="020F0502020204030204"/>
              <a:cs typeface="Calibri" panose="020F0502020204030204"/>
            </a:endParaRPr>
          </a:p>
        </p:txBody>
      </p:sp>
      <p:sp>
        <p:nvSpPr>
          <p:cNvPr id="10" name="object 10"/>
          <p:cNvSpPr txBox="1"/>
          <p:nvPr/>
        </p:nvSpPr>
        <p:spPr>
          <a:xfrm>
            <a:off x="801052" y="3300552"/>
            <a:ext cx="2822575" cy="331470"/>
          </a:xfrm>
          <a:prstGeom prst="rect">
            <a:avLst/>
          </a:prstGeom>
        </p:spPr>
        <p:txBody>
          <a:bodyPr vert="horz" wrap="square" lIns="0" tIns="13335" rIns="0" bIns="0" rtlCol="0">
            <a:spAutoFit/>
          </a:bodyPr>
          <a:lstStyle/>
          <a:p>
            <a:pPr marL="12700">
              <a:lnSpc>
                <a:spcPct val="100000"/>
              </a:lnSpc>
              <a:spcBef>
                <a:spcPts val="105"/>
              </a:spcBef>
            </a:pPr>
            <a:r>
              <a:rPr sz="2000" spc="-5" dirty="0">
                <a:solidFill>
                  <a:srgbClr val="FFFFFF"/>
                </a:solidFill>
                <a:latin typeface="Calibri" panose="020F0502020204030204"/>
                <a:cs typeface="Calibri" panose="020F0502020204030204"/>
              </a:rPr>
              <a:t>(Smith</a:t>
            </a:r>
            <a:r>
              <a:rPr sz="2000" spc="-20" dirty="0">
                <a:solidFill>
                  <a:srgbClr val="FFFFFF"/>
                </a:solidFill>
                <a:latin typeface="Calibri" panose="020F0502020204030204"/>
                <a:cs typeface="Calibri" panose="020F0502020204030204"/>
              </a:rPr>
              <a:t> </a:t>
            </a:r>
            <a:r>
              <a:rPr sz="2000" spc="-5" dirty="0">
                <a:solidFill>
                  <a:srgbClr val="FFFFFF"/>
                </a:solidFill>
                <a:latin typeface="Calibri" panose="020F0502020204030204"/>
                <a:cs typeface="Calibri" panose="020F0502020204030204"/>
              </a:rPr>
              <a:t>et</a:t>
            </a:r>
            <a:r>
              <a:rPr sz="2000" spc="-10" dirty="0">
                <a:solidFill>
                  <a:srgbClr val="FFFFFF"/>
                </a:solidFill>
                <a:latin typeface="Calibri" panose="020F0502020204030204"/>
                <a:cs typeface="Calibri" panose="020F0502020204030204"/>
              </a:rPr>
              <a:t> </a:t>
            </a:r>
            <a:r>
              <a:rPr sz="2000" spc="-5" dirty="0">
                <a:solidFill>
                  <a:srgbClr val="FFFFFF"/>
                </a:solidFill>
                <a:latin typeface="Calibri" panose="020F0502020204030204"/>
                <a:cs typeface="Calibri" panose="020F0502020204030204"/>
              </a:rPr>
              <a:t>al.,</a:t>
            </a:r>
            <a:r>
              <a:rPr sz="2000" spc="-10" dirty="0">
                <a:solidFill>
                  <a:srgbClr val="FFFFFF"/>
                </a:solidFill>
                <a:latin typeface="Calibri" panose="020F0502020204030204"/>
                <a:cs typeface="Calibri" panose="020F0502020204030204"/>
              </a:rPr>
              <a:t> </a:t>
            </a:r>
            <a:r>
              <a:rPr sz="2000" spc="-5" dirty="0">
                <a:solidFill>
                  <a:srgbClr val="FFFFFF"/>
                </a:solidFill>
                <a:latin typeface="Calibri" panose="020F0502020204030204"/>
                <a:cs typeface="Calibri" panose="020F0502020204030204"/>
              </a:rPr>
              <a:t>Nature,</a:t>
            </a:r>
            <a:r>
              <a:rPr sz="2000" spc="-10" dirty="0">
                <a:solidFill>
                  <a:srgbClr val="FFFFFF"/>
                </a:solidFill>
                <a:latin typeface="Calibri" panose="020F0502020204030204"/>
                <a:cs typeface="Calibri" panose="020F0502020204030204"/>
              </a:rPr>
              <a:t> </a:t>
            </a:r>
            <a:r>
              <a:rPr sz="2000" spc="-5" dirty="0">
                <a:solidFill>
                  <a:srgbClr val="FFFFFF"/>
                </a:solidFill>
                <a:latin typeface="Calibri" panose="020F0502020204030204"/>
                <a:cs typeface="Calibri" panose="020F0502020204030204"/>
              </a:rPr>
              <a:t>2013)</a:t>
            </a:r>
            <a:endParaRPr sz="2000">
              <a:latin typeface="Calibri" panose="020F0502020204030204"/>
              <a:cs typeface="Calibri" panose="020F0502020204030204"/>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81096" y="193649"/>
            <a:ext cx="3581400" cy="634365"/>
          </a:xfrm>
          <a:prstGeom prst="rect">
            <a:avLst/>
          </a:prstGeom>
        </p:spPr>
        <p:txBody>
          <a:bodyPr vert="horz" wrap="square" lIns="0" tIns="12065" rIns="0" bIns="0" rtlCol="0">
            <a:spAutoFit/>
          </a:bodyPr>
          <a:lstStyle/>
          <a:p>
            <a:pPr marL="12700">
              <a:lnSpc>
                <a:spcPct val="100000"/>
              </a:lnSpc>
              <a:spcBef>
                <a:spcPts val="95"/>
              </a:spcBef>
            </a:pPr>
            <a:r>
              <a:rPr spc="-5" dirty="0"/>
              <a:t>Hyperalignment</a:t>
            </a:r>
            <a:endParaRPr spc="-5" dirty="0"/>
          </a:p>
        </p:txBody>
      </p:sp>
      <p:sp>
        <p:nvSpPr>
          <p:cNvPr id="3" name="object 3"/>
          <p:cNvSpPr txBox="1"/>
          <p:nvPr/>
        </p:nvSpPr>
        <p:spPr>
          <a:xfrm>
            <a:off x="1903863" y="3886085"/>
            <a:ext cx="661035" cy="478155"/>
          </a:xfrm>
          <a:prstGeom prst="rect">
            <a:avLst/>
          </a:prstGeom>
        </p:spPr>
        <p:txBody>
          <a:bodyPr vert="vert" wrap="square" lIns="0" tIns="0" rIns="0" bIns="0" rtlCol="0">
            <a:spAutoFit/>
          </a:bodyPr>
          <a:lstStyle/>
          <a:p>
            <a:pPr marL="12700">
              <a:lnSpc>
                <a:spcPts val="4855"/>
              </a:lnSpc>
            </a:pPr>
            <a:r>
              <a:rPr sz="5000" b="1" dirty="0">
                <a:solidFill>
                  <a:srgbClr val="60D736"/>
                </a:solidFill>
                <a:latin typeface="Calibri" panose="020F0502020204030204"/>
                <a:cs typeface="Calibri" panose="020F0502020204030204"/>
              </a:rPr>
              <a:t>…</a:t>
            </a:r>
            <a:endParaRPr sz="5000">
              <a:latin typeface="Calibri" panose="020F0502020204030204"/>
              <a:cs typeface="Calibri" panose="020F0502020204030204"/>
            </a:endParaRPr>
          </a:p>
        </p:txBody>
      </p:sp>
      <p:sp>
        <p:nvSpPr>
          <p:cNvPr id="4" name="object 4"/>
          <p:cNvSpPr txBox="1"/>
          <p:nvPr/>
        </p:nvSpPr>
        <p:spPr>
          <a:xfrm>
            <a:off x="854367" y="1282738"/>
            <a:ext cx="2114550" cy="268605"/>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00A1FF"/>
                </a:solidFill>
                <a:latin typeface="Calibri" panose="020F0502020204030204"/>
                <a:cs typeface="Calibri" panose="020F0502020204030204"/>
              </a:rPr>
              <a:t>Individual</a:t>
            </a:r>
            <a:r>
              <a:rPr sz="1600" b="1" spc="-20" dirty="0">
                <a:solidFill>
                  <a:srgbClr val="00A1FF"/>
                </a:solidFill>
                <a:latin typeface="Calibri" panose="020F0502020204030204"/>
                <a:cs typeface="Calibri" panose="020F0502020204030204"/>
              </a:rPr>
              <a:t> </a:t>
            </a:r>
            <a:r>
              <a:rPr sz="1600" b="1" spc="-5" dirty="0">
                <a:solidFill>
                  <a:srgbClr val="00A1FF"/>
                </a:solidFill>
                <a:latin typeface="Calibri" panose="020F0502020204030204"/>
                <a:cs typeface="Calibri" panose="020F0502020204030204"/>
              </a:rPr>
              <a:t>Brain</a:t>
            </a:r>
            <a:r>
              <a:rPr sz="1600" b="1" spc="-15" dirty="0">
                <a:solidFill>
                  <a:srgbClr val="00A1FF"/>
                </a:solidFill>
                <a:latin typeface="Calibri" panose="020F0502020204030204"/>
                <a:cs typeface="Calibri" panose="020F0502020204030204"/>
              </a:rPr>
              <a:t> </a:t>
            </a:r>
            <a:r>
              <a:rPr sz="1600" b="1" spc="-5" dirty="0">
                <a:solidFill>
                  <a:srgbClr val="00A1FF"/>
                </a:solidFill>
                <a:latin typeface="Calibri" panose="020F0502020204030204"/>
                <a:cs typeface="Calibri" panose="020F0502020204030204"/>
              </a:rPr>
              <a:t>Patterns</a:t>
            </a:r>
            <a:endParaRPr sz="1600">
              <a:latin typeface="Calibri" panose="020F0502020204030204"/>
              <a:cs typeface="Calibri" panose="020F0502020204030204"/>
            </a:endParaRPr>
          </a:p>
        </p:txBody>
      </p:sp>
      <p:sp>
        <p:nvSpPr>
          <p:cNvPr id="5" name="object 5"/>
          <p:cNvSpPr txBox="1"/>
          <p:nvPr/>
        </p:nvSpPr>
        <p:spPr>
          <a:xfrm>
            <a:off x="6201702" y="1282738"/>
            <a:ext cx="1631314" cy="268605"/>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00A1FF"/>
                </a:solidFill>
                <a:latin typeface="Calibri" panose="020F0502020204030204"/>
                <a:cs typeface="Calibri" panose="020F0502020204030204"/>
              </a:rPr>
              <a:t>Common</a:t>
            </a:r>
            <a:r>
              <a:rPr sz="1600" b="1" spc="-30" dirty="0">
                <a:solidFill>
                  <a:srgbClr val="00A1FF"/>
                </a:solidFill>
                <a:latin typeface="Calibri" panose="020F0502020204030204"/>
                <a:cs typeface="Calibri" panose="020F0502020204030204"/>
              </a:rPr>
              <a:t> </a:t>
            </a:r>
            <a:r>
              <a:rPr sz="1600" b="1" spc="-5" dirty="0">
                <a:solidFill>
                  <a:srgbClr val="00A1FF"/>
                </a:solidFill>
                <a:latin typeface="Calibri" panose="020F0502020204030204"/>
                <a:cs typeface="Calibri" panose="020F0502020204030204"/>
              </a:rPr>
              <a:t>Space</a:t>
            </a:r>
            <a:r>
              <a:rPr sz="1600" b="1" spc="-30" dirty="0">
                <a:solidFill>
                  <a:srgbClr val="00A1FF"/>
                </a:solidFill>
                <a:latin typeface="Calibri" panose="020F0502020204030204"/>
                <a:cs typeface="Calibri" panose="020F0502020204030204"/>
              </a:rPr>
              <a:t> </a:t>
            </a:r>
            <a:r>
              <a:rPr sz="1600" b="1" spc="-5" dirty="0">
                <a:solidFill>
                  <a:srgbClr val="00A1FF"/>
                </a:solidFill>
                <a:latin typeface="Calibri" panose="020F0502020204030204"/>
                <a:cs typeface="Calibri" panose="020F0502020204030204"/>
              </a:rPr>
              <a:t>(G)</a:t>
            </a:r>
            <a:endParaRPr sz="1600">
              <a:latin typeface="Calibri" panose="020F0502020204030204"/>
              <a:cs typeface="Calibri" panose="020F0502020204030204"/>
            </a:endParaRPr>
          </a:p>
        </p:txBody>
      </p:sp>
      <p:sp>
        <p:nvSpPr>
          <p:cNvPr id="6" name="object 6"/>
          <p:cNvSpPr/>
          <p:nvPr/>
        </p:nvSpPr>
        <p:spPr>
          <a:xfrm>
            <a:off x="3505136" y="2760395"/>
            <a:ext cx="1715770" cy="668655"/>
          </a:xfrm>
          <a:custGeom>
            <a:avLst/>
            <a:gdLst/>
            <a:ahLst/>
            <a:cxnLst/>
            <a:rect l="l" t="t" r="r" b="b"/>
            <a:pathLst>
              <a:path w="1715770" h="668654">
                <a:moveTo>
                  <a:pt x="1546301" y="668248"/>
                </a:moveTo>
                <a:lnTo>
                  <a:pt x="1598726" y="525157"/>
                </a:lnTo>
                <a:lnTo>
                  <a:pt x="1647262" y="576630"/>
                </a:lnTo>
                <a:lnTo>
                  <a:pt x="1591576" y="576630"/>
                </a:lnTo>
                <a:lnTo>
                  <a:pt x="1574101" y="624331"/>
                </a:lnTo>
                <a:lnTo>
                  <a:pt x="1599552" y="633653"/>
                </a:lnTo>
                <a:lnTo>
                  <a:pt x="1701031" y="633653"/>
                </a:lnTo>
                <a:lnTo>
                  <a:pt x="1715617" y="649122"/>
                </a:lnTo>
                <a:lnTo>
                  <a:pt x="1546301" y="668248"/>
                </a:lnTo>
                <a:close/>
              </a:path>
              <a:path w="1715770" h="668654">
                <a:moveTo>
                  <a:pt x="1599552" y="633653"/>
                </a:moveTo>
                <a:lnTo>
                  <a:pt x="1574101" y="624331"/>
                </a:lnTo>
                <a:lnTo>
                  <a:pt x="1591576" y="576630"/>
                </a:lnTo>
                <a:lnTo>
                  <a:pt x="1617027" y="585952"/>
                </a:lnTo>
                <a:lnTo>
                  <a:pt x="1599552" y="633653"/>
                </a:lnTo>
                <a:close/>
              </a:path>
              <a:path w="1715770" h="668654">
                <a:moveTo>
                  <a:pt x="1701031" y="633653"/>
                </a:moveTo>
                <a:lnTo>
                  <a:pt x="1599552" y="633653"/>
                </a:lnTo>
                <a:lnTo>
                  <a:pt x="1617027" y="585952"/>
                </a:lnTo>
                <a:lnTo>
                  <a:pt x="1591576" y="576630"/>
                </a:lnTo>
                <a:lnTo>
                  <a:pt x="1647262" y="576630"/>
                </a:lnTo>
                <a:lnTo>
                  <a:pt x="1701031" y="633653"/>
                </a:lnTo>
                <a:close/>
              </a:path>
              <a:path w="1715770" h="668654">
                <a:moveTo>
                  <a:pt x="190792" y="117601"/>
                </a:moveTo>
                <a:lnTo>
                  <a:pt x="0" y="47701"/>
                </a:lnTo>
                <a:lnTo>
                  <a:pt x="17462" y="0"/>
                </a:lnTo>
                <a:lnTo>
                  <a:pt x="208267" y="69900"/>
                </a:lnTo>
                <a:lnTo>
                  <a:pt x="190792" y="117601"/>
                </a:lnTo>
                <a:close/>
              </a:path>
              <a:path w="1715770" h="668654">
                <a:moveTo>
                  <a:pt x="381596" y="187490"/>
                </a:moveTo>
                <a:lnTo>
                  <a:pt x="333895" y="170014"/>
                </a:lnTo>
                <a:lnTo>
                  <a:pt x="351370" y="122313"/>
                </a:lnTo>
                <a:lnTo>
                  <a:pt x="399072" y="139788"/>
                </a:lnTo>
                <a:lnTo>
                  <a:pt x="381596" y="187490"/>
                </a:lnTo>
                <a:close/>
              </a:path>
              <a:path w="1715770" h="668654">
                <a:moveTo>
                  <a:pt x="715492" y="309803"/>
                </a:moveTo>
                <a:lnTo>
                  <a:pt x="524700" y="239915"/>
                </a:lnTo>
                <a:lnTo>
                  <a:pt x="542175" y="192214"/>
                </a:lnTo>
                <a:lnTo>
                  <a:pt x="732967" y="262102"/>
                </a:lnTo>
                <a:lnTo>
                  <a:pt x="715492" y="309803"/>
                </a:lnTo>
                <a:close/>
              </a:path>
              <a:path w="1715770" h="668654">
                <a:moveTo>
                  <a:pt x="906297" y="379704"/>
                </a:moveTo>
                <a:lnTo>
                  <a:pt x="858596" y="362229"/>
                </a:lnTo>
                <a:lnTo>
                  <a:pt x="876071" y="314528"/>
                </a:lnTo>
                <a:lnTo>
                  <a:pt x="923772" y="332003"/>
                </a:lnTo>
                <a:lnTo>
                  <a:pt x="906297" y="379704"/>
                </a:lnTo>
                <a:close/>
              </a:path>
              <a:path w="1715770" h="668654">
                <a:moveTo>
                  <a:pt x="1240193" y="502018"/>
                </a:moveTo>
                <a:lnTo>
                  <a:pt x="1049401" y="432117"/>
                </a:lnTo>
                <a:lnTo>
                  <a:pt x="1066876" y="384428"/>
                </a:lnTo>
                <a:lnTo>
                  <a:pt x="1257668" y="454317"/>
                </a:lnTo>
                <a:lnTo>
                  <a:pt x="1240193" y="502018"/>
                </a:lnTo>
                <a:close/>
              </a:path>
              <a:path w="1715770" h="668654">
                <a:moveTo>
                  <a:pt x="1430997" y="571906"/>
                </a:moveTo>
                <a:lnTo>
                  <a:pt x="1383296" y="554443"/>
                </a:lnTo>
                <a:lnTo>
                  <a:pt x="1400771" y="506742"/>
                </a:lnTo>
                <a:lnTo>
                  <a:pt x="1448473" y="524217"/>
                </a:lnTo>
                <a:lnTo>
                  <a:pt x="1430997" y="571906"/>
                </a:lnTo>
                <a:close/>
              </a:path>
            </a:pathLst>
          </a:custGeom>
          <a:solidFill>
            <a:srgbClr val="8EF900"/>
          </a:solidFill>
        </p:spPr>
        <p:txBody>
          <a:bodyPr wrap="square" lIns="0" tIns="0" rIns="0" bIns="0" rtlCol="0"/>
          <a:lstStyle/>
          <a:p/>
        </p:txBody>
      </p:sp>
      <p:sp>
        <p:nvSpPr>
          <p:cNvPr id="7" name="object 7"/>
          <p:cNvSpPr/>
          <p:nvPr/>
        </p:nvSpPr>
        <p:spPr>
          <a:xfrm>
            <a:off x="3563988" y="4790833"/>
            <a:ext cx="1679575" cy="750570"/>
          </a:xfrm>
          <a:custGeom>
            <a:avLst/>
            <a:gdLst/>
            <a:ahLst/>
            <a:cxnLst/>
            <a:rect l="l" t="t" r="r" b="b"/>
            <a:pathLst>
              <a:path w="1679575" h="750570">
                <a:moveTo>
                  <a:pt x="1569567" y="140030"/>
                </a:moveTo>
                <a:lnTo>
                  <a:pt x="1509458" y="0"/>
                </a:lnTo>
                <a:lnTo>
                  <a:pt x="1679549" y="9893"/>
                </a:lnTo>
                <a:lnTo>
                  <a:pt x="1661163" y="31648"/>
                </a:lnTo>
                <a:lnTo>
                  <a:pt x="1564500" y="31648"/>
                </a:lnTo>
                <a:lnTo>
                  <a:pt x="1540446" y="41973"/>
                </a:lnTo>
                <a:lnTo>
                  <a:pt x="1560487" y="88658"/>
                </a:lnTo>
                <a:lnTo>
                  <a:pt x="1612982" y="88658"/>
                </a:lnTo>
                <a:lnTo>
                  <a:pt x="1569567" y="140030"/>
                </a:lnTo>
                <a:close/>
              </a:path>
              <a:path w="1679575" h="750570">
                <a:moveTo>
                  <a:pt x="1560487" y="88658"/>
                </a:moveTo>
                <a:lnTo>
                  <a:pt x="1540446" y="41973"/>
                </a:lnTo>
                <a:lnTo>
                  <a:pt x="1564500" y="31648"/>
                </a:lnTo>
                <a:lnTo>
                  <a:pt x="1584540" y="78320"/>
                </a:lnTo>
                <a:lnTo>
                  <a:pt x="1560487" y="88658"/>
                </a:lnTo>
                <a:close/>
              </a:path>
              <a:path w="1679575" h="750570">
                <a:moveTo>
                  <a:pt x="1612982" y="88658"/>
                </a:moveTo>
                <a:lnTo>
                  <a:pt x="1560487" y="88658"/>
                </a:lnTo>
                <a:lnTo>
                  <a:pt x="1584540" y="78320"/>
                </a:lnTo>
                <a:lnTo>
                  <a:pt x="1564500" y="31648"/>
                </a:lnTo>
                <a:lnTo>
                  <a:pt x="1661163" y="31648"/>
                </a:lnTo>
                <a:lnTo>
                  <a:pt x="1612982" y="88658"/>
                </a:lnTo>
                <a:close/>
              </a:path>
              <a:path w="1679575" h="750570">
                <a:moveTo>
                  <a:pt x="20027" y="749960"/>
                </a:moveTo>
                <a:lnTo>
                  <a:pt x="0" y="703275"/>
                </a:lnTo>
                <a:lnTo>
                  <a:pt x="186715" y="623112"/>
                </a:lnTo>
                <a:lnTo>
                  <a:pt x="206755" y="669798"/>
                </a:lnTo>
                <a:lnTo>
                  <a:pt x="20027" y="749960"/>
                </a:lnTo>
                <a:close/>
              </a:path>
              <a:path w="1679575" h="750570">
                <a:moveTo>
                  <a:pt x="346798" y="609676"/>
                </a:moveTo>
                <a:lnTo>
                  <a:pt x="326758" y="563003"/>
                </a:lnTo>
                <a:lnTo>
                  <a:pt x="373443" y="542963"/>
                </a:lnTo>
                <a:lnTo>
                  <a:pt x="393471" y="589635"/>
                </a:lnTo>
                <a:lnTo>
                  <a:pt x="346798" y="609676"/>
                </a:lnTo>
                <a:close/>
              </a:path>
              <a:path w="1679575" h="750570">
                <a:moveTo>
                  <a:pt x="533514" y="529526"/>
                </a:moveTo>
                <a:lnTo>
                  <a:pt x="513473" y="482841"/>
                </a:lnTo>
                <a:lnTo>
                  <a:pt x="700201" y="402678"/>
                </a:lnTo>
                <a:lnTo>
                  <a:pt x="720242" y="449364"/>
                </a:lnTo>
                <a:lnTo>
                  <a:pt x="533514" y="529526"/>
                </a:lnTo>
                <a:close/>
              </a:path>
              <a:path w="1679575" h="750570">
                <a:moveTo>
                  <a:pt x="860285" y="389242"/>
                </a:moveTo>
                <a:lnTo>
                  <a:pt x="840244" y="342569"/>
                </a:lnTo>
                <a:lnTo>
                  <a:pt x="886917" y="322529"/>
                </a:lnTo>
                <a:lnTo>
                  <a:pt x="906957" y="369201"/>
                </a:lnTo>
                <a:lnTo>
                  <a:pt x="860285" y="389242"/>
                </a:lnTo>
                <a:close/>
              </a:path>
              <a:path w="1679575" h="750570">
                <a:moveTo>
                  <a:pt x="1047000" y="309092"/>
                </a:moveTo>
                <a:lnTo>
                  <a:pt x="1026960" y="262407"/>
                </a:lnTo>
                <a:lnTo>
                  <a:pt x="1213688" y="182245"/>
                </a:lnTo>
                <a:lnTo>
                  <a:pt x="1233728" y="228930"/>
                </a:lnTo>
                <a:lnTo>
                  <a:pt x="1047000" y="309092"/>
                </a:lnTo>
                <a:close/>
              </a:path>
              <a:path w="1679575" h="750570">
                <a:moveTo>
                  <a:pt x="1373771" y="168808"/>
                </a:moveTo>
                <a:lnTo>
                  <a:pt x="1353731" y="122135"/>
                </a:lnTo>
                <a:lnTo>
                  <a:pt x="1400403" y="102095"/>
                </a:lnTo>
                <a:lnTo>
                  <a:pt x="1420444" y="148767"/>
                </a:lnTo>
                <a:lnTo>
                  <a:pt x="1373771" y="168808"/>
                </a:lnTo>
                <a:close/>
              </a:path>
            </a:pathLst>
          </a:custGeom>
          <a:solidFill>
            <a:srgbClr val="8EF900"/>
          </a:solidFill>
        </p:spPr>
        <p:txBody>
          <a:bodyPr wrap="square" lIns="0" tIns="0" rIns="0" bIns="0" rtlCol="0"/>
          <a:lstStyle/>
          <a:p/>
        </p:txBody>
      </p:sp>
      <p:sp>
        <p:nvSpPr>
          <p:cNvPr id="8" name="object 8"/>
          <p:cNvSpPr txBox="1"/>
          <p:nvPr/>
        </p:nvSpPr>
        <p:spPr>
          <a:xfrm>
            <a:off x="1859152" y="3301288"/>
            <a:ext cx="177800" cy="493395"/>
          </a:xfrm>
          <a:prstGeom prst="rect">
            <a:avLst/>
          </a:prstGeom>
        </p:spPr>
        <p:txBody>
          <a:bodyPr vert="vert270" wrap="square" lIns="0" tIns="0" rIns="0" bIns="0" rtlCol="0">
            <a:spAutoFit/>
          </a:bodyPr>
          <a:lstStyle/>
          <a:p>
            <a:pPr marL="12700">
              <a:lnSpc>
                <a:spcPts val="1240"/>
              </a:lnSpc>
            </a:pPr>
            <a:r>
              <a:rPr sz="1200" b="1" dirty="0">
                <a:solidFill>
                  <a:srgbClr val="00A1FF"/>
                </a:solidFill>
                <a:latin typeface="Calibri" panose="020F0502020204030204"/>
                <a:cs typeface="Calibri" panose="020F0502020204030204"/>
              </a:rPr>
              <a:t>V</a:t>
            </a:r>
            <a:r>
              <a:rPr sz="1200" b="1" spc="-5" dirty="0">
                <a:solidFill>
                  <a:srgbClr val="00A1FF"/>
                </a:solidFill>
                <a:latin typeface="Calibri" panose="020F0502020204030204"/>
                <a:cs typeface="Calibri" panose="020F0502020204030204"/>
              </a:rPr>
              <a:t>ox</a:t>
            </a:r>
            <a:r>
              <a:rPr sz="1200" b="1" dirty="0">
                <a:solidFill>
                  <a:srgbClr val="00A1FF"/>
                </a:solidFill>
                <a:latin typeface="Calibri" panose="020F0502020204030204"/>
                <a:cs typeface="Calibri" panose="020F0502020204030204"/>
              </a:rPr>
              <a:t>el</a:t>
            </a:r>
            <a:r>
              <a:rPr sz="1200" b="1" spc="-5" dirty="0">
                <a:solidFill>
                  <a:srgbClr val="00A1FF"/>
                </a:solidFill>
                <a:latin typeface="Calibri" panose="020F0502020204030204"/>
                <a:cs typeface="Calibri" panose="020F0502020204030204"/>
              </a:rPr>
              <a:t> </a:t>
            </a:r>
            <a:r>
              <a:rPr sz="1200" b="1" dirty="0">
                <a:solidFill>
                  <a:srgbClr val="00A1FF"/>
                </a:solidFill>
                <a:latin typeface="Calibri" panose="020F0502020204030204"/>
                <a:cs typeface="Calibri" panose="020F0502020204030204"/>
              </a:rPr>
              <a:t>2</a:t>
            </a:r>
            <a:endParaRPr sz="1200">
              <a:latin typeface="Calibri" panose="020F0502020204030204"/>
              <a:cs typeface="Calibri" panose="020F0502020204030204"/>
            </a:endParaRPr>
          </a:p>
        </p:txBody>
      </p:sp>
      <p:sp>
        <p:nvSpPr>
          <p:cNvPr id="9" name="object 9"/>
          <p:cNvSpPr txBox="1"/>
          <p:nvPr/>
        </p:nvSpPr>
        <p:spPr>
          <a:xfrm>
            <a:off x="2417483" y="2449131"/>
            <a:ext cx="493395" cy="208279"/>
          </a:xfrm>
          <a:prstGeom prst="rect">
            <a:avLst/>
          </a:prstGeom>
        </p:spPr>
        <p:txBody>
          <a:bodyPr vert="horz" wrap="square" lIns="0" tIns="12700" rIns="0" bIns="0" rtlCol="0">
            <a:spAutoFit/>
          </a:bodyPr>
          <a:lstStyle/>
          <a:p>
            <a:pPr marL="12700">
              <a:lnSpc>
                <a:spcPct val="100000"/>
              </a:lnSpc>
              <a:spcBef>
                <a:spcPts val="100"/>
              </a:spcBef>
            </a:pPr>
            <a:r>
              <a:rPr sz="1200" b="1" dirty="0">
                <a:solidFill>
                  <a:srgbClr val="00A1FF"/>
                </a:solidFill>
                <a:latin typeface="Calibri" panose="020F0502020204030204"/>
                <a:cs typeface="Calibri" panose="020F0502020204030204"/>
              </a:rPr>
              <a:t>V</a:t>
            </a:r>
            <a:r>
              <a:rPr sz="1200" b="1" spc="-5" dirty="0">
                <a:solidFill>
                  <a:srgbClr val="00A1FF"/>
                </a:solidFill>
                <a:latin typeface="Calibri" panose="020F0502020204030204"/>
                <a:cs typeface="Calibri" panose="020F0502020204030204"/>
              </a:rPr>
              <a:t>ox</a:t>
            </a:r>
            <a:r>
              <a:rPr sz="1200" b="1" dirty="0">
                <a:solidFill>
                  <a:srgbClr val="00A1FF"/>
                </a:solidFill>
                <a:latin typeface="Calibri" panose="020F0502020204030204"/>
                <a:cs typeface="Calibri" panose="020F0502020204030204"/>
              </a:rPr>
              <a:t>el</a:t>
            </a:r>
            <a:r>
              <a:rPr sz="1200" b="1" spc="-5" dirty="0">
                <a:solidFill>
                  <a:srgbClr val="00A1FF"/>
                </a:solidFill>
                <a:latin typeface="Calibri" panose="020F0502020204030204"/>
                <a:cs typeface="Calibri" panose="020F0502020204030204"/>
              </a:rPr>
              <a:t> </a:t>
            </a:r>
            <a:r>
              <a:rPr sz="1200" b="1" dirty="0">
                <a:solidFill>
                  <a:srgbClr val="00A1FF"/>
                </a:solidFill>
                <a:latin typeface="Calibri" panose="020F0502020204030204"/>
                <a:cs typeface="Calibri" panose="020F0502020204030204"/>
              </a:rPr>
              <a:t>1</a:t>
            </a:r>
            <a:endParaRPr sz="1200">
              <a:latin typeface="Calibri" panose="020F0502020204030204"/>
              <a:cs typeface="Calibri" panose="020F0502020204030204"/>
            </a:endParaRPr>
          </a:p>
        </p:txBody>
      </p:sp>
      <p:pic>
        <p:nvPicPr>
          <p:cNvPr id="10" name="object 10"/>
          <p:cNvPicPr/>
          <p:nvPr/>
        </p:nvPicPr>
        <p:blipFill>
          <a:blip r:embed="rId1" cstate="print"/>
          <a:stretch>
            <a:fillRect/>
          </a:stretch>
        </p:blipFill>
        <p:spPr>
          <a:xfrm>
            <a:off x="1126236" y="5702808"/>
            <a:ext cx="536448" cy="559307"/>
          </a:xfrm>
          <a:prstGeom prst="rect">
            <a:avLst/>
          </a:prstGeom>
        </p:spPr>
      </p:pic>
      <p:pic>
        <p:nvPicPr>
          <p:cNvPr id="11" name="object 11"/>
          <p:cNvPicPr/>
          <p:nvPr/>
        </p:nvPicPr>
        <p:blipFill>
          <a:blip r:embed="rId1" cstate="print"/>
          <a:stretch>
            <a:fillRect/>
          </a:stretch>
        </p:blipFill>
        <p:spPr>
          <a:xfrm>
            <a:off x="8435340" y="2831592"/>
            <a:ext cx="536448" cy="559308"/>
          </a:xfrm>
          <a:prstGeom prst="rect">
            <a:avLst/>
          </a:prstGeom>
        </p:spPr>
      </p:pic>
      <p:pic>
        <p:nvPicPr>
          <p:cNvPr id="12" name="object 12"/>
          <p:cNvPicPr/>
          <p:nvPr/>
        </p:nvPicPr>
        <p:blipFill>
          <a:blip r:embed="rId2" cstate="print"/>
          <a:stretch>
            <a:fillRect/>
          </a:stretch>
        </p:blipFill>
        <p:spPr>
          <a:xfrm>
            <a:off x="7819643" y="2627376"/>
            <a:ext cx="536448" cy="601979"/>
          </a:xfrm>
          <a:prstGeom prst="rect">
            <a:avLst/>
          </a:prstGeom>
        </p:spPr>
      </p:pic>
      <p:pic>
        <p:nvPicPr>
          <p:cNvPr id="13" name="object 13"/>
          <p:cNvPicPr/>
          <p:nvPr/>
        </p:nvPicPr>
        <p:blipFill>
          <a:blip r:embed="rId2" cstate="print"/>
          <a:stretch>
            <a:fillRect/>
          </a:stretch>
        </p:blipFill>
        <p:spPr>
          <a:xfrm>
            <a:off x="809244" y="1772411"/>
            <a:ext cx="536448" cy="601979"/>
          </a:xfrm>
          <a:prstGeom prst="rect">
            <a:avLst/>
          </a:prstGeom>
        </p:spPr>
      </p:pic>
      <p:pic>
        <p:nvPicPr>
          <p:cNvPr id="14" name="object 14"/>
          <p:cNvPicPr/>
          <p:nvPr/>
        </p:nvPicPr>
        <p:blipFill>
          <a:blip r:embed="rId3" cstate="print"/>
          <a:stretch>
            <a:fillRect/>
          </a:stretch>
        </p:blipFill>
        <p:spPr>
          <a:xfrm>
            <a:off x="2865120" y="5686044"/>
            <a:ext cx="536447" cy="536448"/>
          </a:xfrm>
          <a:prstGeom prst="rect">
            <a:avLst/>
          </a:prstGeom>
        </p:spPr>
      </p:pic>
      <p:pic>
        <p:nvPicPr>
          <p:cNvPr id="15" name="object 15"/>
          <p:cNvPicPr/>
          <p:nvPr/>
        </p:nvPicPr>
        <p:blipFill>
          <a:blip r:embed="rId3" cstate="print"/>
          <a:stretch>
            <a:fillRect/>
          </a:stretch>
        </p:blipFill>
        <p:spPr>
          <a:xfrm>
            <a:off x="5396484" y="4445508"/>
            <a:ext cx="536448" cy="536448"/>
          </a:xfrm>
          <a:prstGeom prst="rect">
            <a:avLst/>
          </a:prstGeom>
        </p:spPr>
      </p:pic>
      <p:pic>
        <p:nvPicPr>
          <p:cNvPr id="16" name="object 16"/>
          <p:cNvPicPr/>
          <p:nvPr/>
        </p:nvPicPr>
        <p:blipFill>
          <a:blip r:embed="rId4" cstate="print"/>
          <a:stretch>
            <a:fillRect/>
          </a:stretch>
        </p:blipFill>
        <p:spPr>
          <a:xfrm>
            <a:off x="809244" y="3162300"/>
            <a:ext cx="536448" cy="536448"/>
          </a:xfrm>
          <a:prstGeom prst="rect">
            <a:avLst/>
          </a:prstGeom>
        </p:spPr>
      </p:pic>
      <p:pic>
        <p:nvPicPr>
          <p:cNvPr id="17" name="object 17"/>
          <p:cNvPicPr/>
          <p:nvPr/>
        </p:nvPicPr>
        <p:blipFill>
          <a:blip r:embed="rId4" cstate="print"/>
          <a:stretch>
            <a:fillRect/>
          </a:stretch>
        </p:blipFill>
        <p:spPr>
          <a:xfrm>
            <a:off x="5963411" y="5231891"/>
            <a:ext cx="536448" cy="536448"/>
          </a:xfrm>
          <a:prstGeom prst="rect">
            <a:avLst/>
          </a:prstGeom>
        </p:spPr>
      </p:pic>
      <p:pic>
        <p:nvPicPr>
          <p:cNvPr id="18" name="object 18"/>
          <p:cNvPicPr/>
          <p:nvPr/>
        </p:nvPicPr>
        <p:blipFill>
          <a:blip r:embed="rId5" cstate="print"/>
          <a:stretch>
            <a:fillRect/>
          </a:stretch>
        </p:blipFill>
        <p:spPr>
          <a:xfrm>
            <a:off x="2865120" y="4378452"/>
            <a:ext cx="536447" cy="536448"/>
          </a:xfrm>
          <a:prstGeom prst="rect">
            <a:avLst/>
          </a:prstGeom>
        </p:spPr>
      </p:pic>
      <p:pic>
        <p:nvPicPr>
          <p:cNvPr id="19" name="object 19"/>
          <p:cNvPicPr/>
          <p:nvPr/>
        </p:nvPicPr>
        <p:blipFill>
          <a:blip r:embed="rId6" cstate="print"/>
          <a:stretch>
            <a:fillRect/>
          </a:stretch>
        </p:blipFill>
        <p:spPr>
          <a:xfrm>
            <a:off x="7638288" y="5241035"/>
            <a:ext cx="536448" cy="536448"/>
          </a:xfrm>
          <a:prstGeom prst="rect">
            <a:avLst/>
          </a:prstGeom>
        </p:spPr>
      </p:pic>
      <p:pic>
        <p:nvPicPr>
          <p:cNvPr id="20" name="object 20"/>
          <p:cNvPicPr/>
          <p:nvPr/>
        </p:nvPicPr>
        <p:blipFill>
          <a:blip r:embed="rId6" cstate="print"/>
          <a:stretch>
            <a:fillRect/>
          </a:stretch>
        </p:blipFill>
        <p:spPr>
          <a:xfrm>
            <a:off x="2865120" y="3197351"/>
            <a:ext cx="536447" cy="536448"/>
          </a:xfrm>
          <a:prstGeom prst="rect">
            <a:avLst/>
          </a:prstGeom>
        </p:spPr>
      </p:pic>
      <p:grpSp>
        <p:nvGrpSpPr>
          <p:cNvPr id="21" name="object 21"/>
          <p:cNvGrpSpPr/>
          <p:nvPr/>
        </p:nvGrpSpPr>
        <p:grpSpPr>
          <a:xfrm>
            <a:off x="1183716" y="1862327"/>
            <a:ext cx="1842770" cy="1836420"/>
            <a:chOff x="1183716" y="1862327"/>
            <a:chExt cx="1842770" cy="1836420"/>
          </a:xfrm>
        </p:grpSpPr>
        <p:sp>
          <p:nvSpPr>
            <p:cNvPr id="22" name="object 22"/>
            <p:cNvSpPr/>
            <p:nvPr/>
          </p:nvSpPr>
          <p:spPr>
            <a:xfrm>
              <a:off x="1439329" y="2758262"/>
              <a:ext cx="674370" cy="674370"/>
            </a:xfrm>
            <a:custGeom>
              <a:avLst/>
              <a:gdLst/>
              <a:ahLst/>
              <a:cxnLst/>
              <a:rect l="l" t="t" r="r" b="b"/>
              <a:pathLst>
                <a:path w="674369" h="674370">
                  <a:moveTo>
                    <a:pt x="638289" y="71843"/>
                  </a:moveTo>
                  <a:lnTo>
                    <a:pt x="602361" y="35915"/>
                  </a:lnTo>
                  <a:lnTo>
                    <a:pt x="638289" y="0"/>
                  </a:lnTo>
                  <a:lnTo>
                    <a:pt x="674204" y="35915"/>
                  </a:lnTo>
                  <a:lnTo>
                    <a:pt x="638289" y="71843"/>
                  </a:lnTo>
                  <a:close/>
                </a:path>
                <a:path w="674369" h="674370">
                  <a:moveTo>
                    <a:pt x="566445" y="143675"/>
                  </a:moveTo>
                  <a:lnTo>
                    <a:pt x="530529" y="107759"/>
                  </a:lnTo>
                  <a:lnTo>
                    <a:pt x="566445" y="71843"/>
                  </a:lnTo>
                  <a:lnTo>
                    <a:pt x="602361" y="107759"/>
                  </a:lnTo>
                  <a:lnTo>
                    <a:pt x="566445" y="143675"/>
                  </a:lnTo>
                  <a:close/>
                </a:path>
                <a:path w="674369" h="674370">
                  <a:moveTo>
                    <a:pt x="494601" y="215518"/>
                  </a:moveTo>
                  <a:lnTo>
                    <a:pt x="458685" y="179603"/>
                  </a:lnTo>
                  <a:lnTo>
                    <a:pt x="494601" y="143675"/>
                  </a:lnTo>
                  <a:lnTo>
                    <a:pt x="530529" y="179603"/>
                  </a:lnTo>
                  <a:lnTo>
                    <a:pt x="494601" y="215518"/>
                  </a:lnTo>
                  <a:close/>
                </a:path>
                <a:path w="674369" h="674370">
                  <a:moveTo>
                    <a:pt x="422757" y="287362"/>
                  </a:moveTo>
                  <a:lnTo>
                    <a:pt x="386842" y="251447"/>
                  </a:lnTo>
                  <a:lnTo>
                    <a:pt x="422757" y="215518"/>
                  </a:lnTo>
                  <a:lnTo>
                    <a:pt x="458685" y="251447"/>
                  </a:lnTo>
                  <a:lnTo>
                    <a:pt x="422757" y="287362"/>
                  </a:lnTo>
                  <a:close/>
                </a:path>
                <a:path w="674369" h="674370">
                  <a:moveTo>
                    <a:pt x="350913" y="359206"/>
                  </a:moveTo>
                  <a:lnTo>
                    <a:pt x="314998" y="323291"/>
                  </a:lnTo>
                  <a:lnTo>
                    <a:pt x="350913" y="287362"/>
                  </a:lnTo>
                  <a:lnTo>
                    <a:pt x="386842" y="323291"/>
                  </a:lnTo>
                  <a:lnTo>
                    <a:pt x="350913" y="359206"/>
                  </a:lnTo>
                  <a:close/>
                </a:path>
                <a:path w="674369" h="674370">
                  <a:moveTo>
                    <a:pt x="279082" y="431050"/>
                  </a:moveTo>
                  <a:lnTo>
                    <a:pt x="243154" y="395122"/>
                  </a:lnTo>
                  <a:lnTo>
                    <a:pt x="279082" y="359206"/>
                  </a:lnTo>
                  <a:lnTo>
                    <a:pt x="314998" y="395122"/>
                  </a:lnTo>
                  <a:lnTo>
                    <a:pt x="279082" y="431050"/>
                  </a:lnTo>
                  <a:close/>
                </a:path>
                <a:path w="674369" h="674370">
                  <a:moveTo>
                    <a:pt x="207238" y="502894"/>
                  </a:moveTo>
                  <a:lnTo>
                    <a:pt x="171310" y="466966"/>
                  </a:lnTo>
                  <a:lnTo>
                    <a:pt x="207238" y="431050"/>
                  </a:lnTo>
                  <a:lnTo>
                    <a:pt x="243154" y="466966"/>
                  </a:lnTo>
                  <a:lnTo>
                    <a:pt x="207238" y="502894"/>
                  </a:lnTo>
                  <a:close/>
                </a:path>
                <a:path w="674369" h="674370">
                  <a:moveTo>
                    <a:pt x="135394" y="574738"/>
                  </a:moveTo>
                  <a:lnTo>
                    <a:pt x="99466" y="538810"/>
                  </a:lnTo>
                  <a:lnTo>
                    <a:pt x="135394" y="502894"/>
                  </a:lnTo>
                  <a:lnTo>
                    <a:pt x="171310" y="538810"/>
                  </a:lnTo>
                  <a:lnTo>
                    <a:pt x="135394" y="574738"/>
                  </a:lnTo>
                  <a:close/>
                </a:path>
                <a:path w="674369" h="674370">
                  <a:moveTo>
                    <a:pt x="0" y="674204"/>
                  </a:moveTo>
                  <a:lnTo>
                    <a:pt x="53873" y="512571"/>
                  </a:lnTo>
                  <a:lnTo>
                    <a:pt x="116039" y="574738"/>
                  </a:lnTo>
                  <a:lnTo>
                    <a:pt x="63550" y="574738"/>
                  </a:lnTo>
                  <a:lnTo>
                    <a:pt x="62852" y="575424"/>
                  </a:lnTo>
                  <a:lnTo>
                    <a:pt x="98780" y="611352"/>
                  </a:lnTo>
                  <a:lnTo>
                    <a:pt x="152654" y="611352"/>
                  </a:lnTo>
                  <a:lnTo>
                    <a:pt x="161632" y="620331"/>
                  </a:lnTo>
                  <a:lnTo>
                    <a:pt x="0" y="674204"/>
                  </a:lnTo>
                  <a:close/>
                </a:path>
                <a:path w="674369" h="674370">
                  <a:moveTo>
                    <a:pt x="98780" y="611352"/>
                  </a:moveTo>
                  <a:lnTo>
                    <a:pt x="62852" y="575424"/>
                  </a:lnTo>
                  <a:lnTo>
                    <a:pt x="63550" y="574738"/>
                  </a:lnTo>
                  <a:lnTo>
                    <a:pt x="99466" y="610654"/>
                  </a:lnTo>
                  <a:lnTo>
                    <a:pt x="98780" y="611352"/>
                  </a:lnTo>
                  <a:close/>
                </a:path>
                <a:path w="674369" h="674370">
                  <a:moveTo>
                    <a:pt x="152654" y="611352"/>
                  </a:moveTo>
                  <a:lnTo>
                    <a:pt x="98780" y="611352"/>
                  </a:lnTo>
                  <a:lnTo>
                    <a:pt x="99466" y="610654"/>
                  </a:lnTo>
                  <a:lnTo>
                    <a:pt x="63550" y="574738"/>
                  </a:lnTo>
                  <a:lnTo>
                    <a:pt x="116039" y="574738"/>
                  </a:lnTo>
                  <a:lnTo>
                    <a:pt x="152654" y="611352"/>
                  </a:lnTo>
                  <a:close/>
                </a:path>
              </a:pathLst>
            </a:custGeom>
            <a:solidFill>
              <a:srgbClr val="6FAC46"/>
            </a:solidFill>
          </p:spPr>
          <p:txBody>
            <a:bodyPr wrap="square" lIns="0" tIns="0" rIns="0" bIns="0" rtlCol="0"/>
            <a:lstStyle/>
            <a:p/>
          </p:txBody>
        </p:sp>
        <p:sp>
          <p:nvSpPr>
            <p:cNvPr id="23" name="object 23"/>
            <p:cNvSpPr/>
            <p:nvPr/>
          </p:nvSpPr>
          <p:spPr>
            <a:xfrm>
              <a:off x="1439329" y="2085251"/>
              <a:ext cx="674370" cy="674370"/>
            </a:xfrm>
            <a:custGeom>
              <a:avLst/>
              <a:gdLst/>
              <a:ahLst/>
              <a:cxnLst/>
              <a:rect l="l" t="t" r="r" b="b"/>
              <a:pathLst>
                <a:path w="674369" h="674369">
                  <a:moveTo>
                    <a:pt x="53873" y="161645"/>
                  </a:moveTo>
                  <a:lnTo>
                    <a:pt x="0" y="0"/>
                  </a:lnTo>
                  <a:lnTo>
                    <a:pt x="161632" y="53886"/>
                  </a:lnTo>
                  <a:lnTo>
                    <a:pt x="152654" y="62865"/>
                  </a:lnTo>
                  <a:lnTo>
                    <a:pt x="98780" y="62865"/>
                  </a:lnTo>
                  <a:lnTo>
                    <a:pt x="62852" y="98793"/>
                  </a:lnTo>
                  <a:lnTo>
                    <a:pt x="63550" y="99479"/>
                  </a:lnTo>
                  <a:lnTo>
                    <a:pt x="116039" y="99479"/>
                  </a:lnTo>
                  <a:lnTo>
                    <a:pt x="53873" y="161645"/>
                  </a:lnTo>
                  <a:close/>
                </a:path>
                <a:path w="674369" h="674369">
                  <a:moveTo>
                    <a:pt x="63550" y="99479"/>
                  </a:moveTo>
                  <a:lnTo>
                    <a:pt x="62852" y="98793"/>
                  </a:lnTo>
                  <a:lnTo>
                    <a:pt x="98780" y="62865"/>
                  </a:lnTo>
                  <a:lnTo>
                    <a:pt x="99466" y="63563"/>
                  </a:lnTo>
                  <a:lnTo>
                    <a:pt x="63550" y="99479"/>
                  </a:lnTo>
                  <a:close/>
                </a:path>
                <a:path w="674369" h="674369">
                  <a:moveTo>
                    <a:pt x="116039" y="99479"/>
                  </a:moveTo>
                  <a:lnTo>
                    <a:pt x="63550" y="99479"/>
                  </a:lnTo>
                  <a:lnTo>
                    <a:pt x="99466" y="63563"/>
                  </a:lnTo>
                  <a:lnTo>
                    <a:pt x="98780" y="62865"/>
                  </a:lnTo>
                  <a:lnTo>
                    <a:pt x="152654" y="62865"/>
                  </a:lnTo>
                  <a:lnTo>
                    <a:pt x="116039" y="99479"/>
                  </a:lnTo>
                  <a:close/>
                </a:path>
                <a:path w="674369" h="674369">
                  <a:moveTo>
                    <a:pt x="135394" y="171323"/>
                  </a:moveTo>
                  <a:lnTo>
                    <a:pt x="99466" y="135407"/>
                  </a:lnTo>
                  <a:lnTo>
                    <a:pt x="135394" y="99479"/>
                  </a:lnTo>
                  <a:lnTo>
                    <a:pt x="171310" y="135407"/>
                  </a:lnTo>
                  <a:lnTo>
                    <a:pt x="135394" y="171323"/>
                  </a:lnTo>
                  <a:close/>
                </a:path>
                <a:path w="674369" h="674369">
                  <a:moveTo>
                    <a:pt x="207238" y="243166"/>
                  </a:moveTo>
                  <a:lnTo>
                    <a:pt x="171310" y="207251"/>
                  </a:lnTo>
                  <a:lnTo>
                    <a:pt x="207238" y="171323"/>
                  </a:lnTo>
                  <a:lnTo>
                    <a:pt x="243154" y="207251"/>
                  </a:lnTo>
                  <a:lnTo>
                    <a:pt x="207238" y="243166"/>
                  </a:lnTo>
                  <a:close/>
                </a:path>
                <a:path w="674369" h="674369">
                  <a:moveTo>
                    <a:pt x="279082" y="315010"/>
                  </a:moveTo>
                  <a:lnTo>
                    <a:pt x="243154" y="279095"/>
                  </a:lnTo>
                  <a:lnTo>
                    <a:pt x="279082" y="243166"/>
                  </a:lnTo>
                  <a:lnTo>
                    <a:pt x="314998" y="279095"/>
                  </a:lnTo>
                  <a:lnTo>
                    <a:pt x="279082" y="315010"/>
                  </a:lnTo>
                  <a:close/>
                </a:path>
                <a:path w="674369" h="674369">
                  <a:moveTo>
                    <a:pt x="350913" y="386854"/>
                  </a:moveTo>
                  <a:lnTo>
                    <a:pt x="314998" y="350926"/>
                  </a:lnTo>
                  <a:lnTo>
                    <a:pt x="350913" y="315010"/>
                  </a:lnTo>
                  <a:lnTo>
                    <a:pt x="386842" y="350926"/>
                  </a:lnTo>
                  <a:lnTo>
                    <a:pt x="350913" y="386854"/>
                  </a:lnTo>
                  <a:close/>
                </a:path>
                <a:path w="674369" h="674369">
                  <a:moveTo>
                    <a:pt x="422757" y="458698"/>
                  </a:moveTo>
                  <a:lnTo>
                    <a:pt x="386842" y="422770"/>
                  </a:lnTo>
                  <a:lnTo>
                    <a:pt x="422757" y="386854"/>
                  </a:lnTo>
                  <a:lnTo>
                    <a:pt x="458685" y="422770"/>
                  </a:lnTo>
                  <a:lnTo>
                    <a:pt x="422757" y="458698"/>
                  </a:lnTo>
                  <a:close/>
                </a:path>
                <a:path w="674369" h="674369">
                  <a:moveTo>
                    <a:pt x="494601" y="530529"/>
                  </a:moveTo>
                  <a:lnTo>
                    <a:pt x="458685" y="494614"/>
                  </a:lnTo>
                  <a:lnTo>
                    <a:pt x="494601" y="458698"/>
                  </a:lnTo>
                  <a:lnTo>
                    <a:pt x="530529" y="494614"/>
                  </a:lnTo>
                  <a:lnTo>
                    <a:pt x="494601" y="530529"/>
                  </a:lnTo>
                  <a:close/>
                </a:path>
                <a:path w="674369" h="674369">
                  <a:moveTo>
                    <a:pt x="566445" y="602373"/>
                  </a:moveTo>
                  <a:lnTo>
                    <a:pt x="530529" y="566458"/>
                  </a:lnTo>
                  <a:lnTo>
                    <a:pt x="566445" y="530529"/>
                  </a:lnTo>
                  <a:lnTo>
                    <a:pt x="602361" y="566458"/>
                  </a:lnTo>
                  <a:lnTo>
                    <a:pt x="566445" y="602373"/>
                  </a:lnTo>
                  <a:close/>
                </a:path>
                <a:path w="674369" h="674369">
                  <a:moveTo>
                    <a:pt x="638289" y="674217"/>
                  </a:moveTo>
                  <a:lnTo>
                    <a:pt x="602361" y="638302"/>
                  </a:lnTo>
                  <a:lnTo>
                    <a:pt x="638289" y="602373"/>
                  </a:lnTo>
                  <a:lnTo>
                    <a:pt x="674204" y="638302"/>
                  </a:lnTo>
                  <a:lnTo>
                    <a:pt x="638289" y="674217"/>
                  </a:lnTo>
                  <a:close/>
                </a:path>
              </a:pathLst>
            </a:custGeom>
            <a:solidFill>
              <a:srgbClr val="4471C4"/>
            </a:solidFill>
          </p:spPr>
          <p:txBody>
            <a:bodyPr wrap="square" lIns="0" tIns="0" rIns="0" bIns="0" rtlCol="0"/>
            <a:lstStyle/>
            <a:p/>
          </p:txBody>
        </p:sp>
        <p:sp>
          <p:nvSpPr>
            <p:cNvPr id="24" name="object 24"/>
            <p:cNvSpPr/>
            <p:nvPr/>
          </p:nvSpPr>
          <p:spPr>
            <a:xfrm>
              <a:off x="2081326" y="2771457"/>
              <a:ext cx="684530" cy="684530"/>
            </a:xfrm>
            <a:custGeom>
              <a:avLst/>
              <a:gdLst/>
              <a:ahLst/>
              <a:cxnLst/>
              <a:rect l="l" t="t" r="r" b="b"/>
              <a:pathLst>
                <a:path w="684530" h="684529">
                  <a:moveTo>
                    <a:pt x="35928" y="71843"/>
                  </a:moveTo>
                  <a:lnTo>
                    <a:pt x="0" y="35915"/>
                  </a:lnTo>
                  <a:lnTo>
                    <a:pt x="35928" y="0"/>
                  </a:lnTo>
                  <a:lnTo>
                    <a:pt x="71843" y="35915"/>
                  </a:lnTo>
                  <a:lnTo>
                    <a:pt x="35928" y="71843"/>
                  </a:lnTo>
                  <a:close/>
                </a:path>
                <a:path w="684530" h="684529">
                  <a:moveTo>
                    <a:pt x="107772" y="143687"/>
                  </a:moveTo>
                  <a:lnTo>
                    <a:pt x="71843" y="107759"/>
                  </a:lnTo>
                  <a:lnTo>
                    <a:pt x="107772" y="71843"/>
                  </a:lnTo>
                  <a:lnTo>
                    <a:pt x="143687" y="107759"/>
                  </a:lnTo>
                  <a:lnTo>
                    <a:pt x="107772" y="143687"/>
                  </a:lnTo>
                  <a:close/>
                </a:path>
                <a:path w="684530" h="684529">
                  <a:moveTo>
                    <a:pt x="179603" y="215531"/>
                  </a:moveTo>
                  <a:lnTo>
                    <a:pt x="143687" y="179603"/>
                  </a:lnTo>
                  <a:lnTo>
                    <a:pt x="179603" y="143687"/>
                  </a:lnTo>
                  <a:lnTo>
                    <a:pt x="215531" y="179603"/>
                  </a:lnTo>
                  <a:lnTo>
                    <a:pt x="179603" y="215531"/>
                  </a:lnTo>
                  <a:close/>
                </a:path>
                <a:path w="684530" h="684529">
                  <a:moveTo>
                    <a:pt x="251447" y="287362"/>
                  </a:moveTo>
                  <a:lnTo>
                    <a:pt x="215531" y="251447"/>
                  </a:lnTo>
                  <a:lnTo>
                    <a:pt x="251447" y="215531"/>
                  </a:lnTo>
                  <a:lnTo>
                    <a:pt x="287375" y="251447"/>
                  </a:lnTo>
                  <a:lnTo>
                    <a:pt x="251447" y="287362"/>
                  </a:lnTo>
                  <a:close/>
                </a:path>
                <a:path w="684530" h="684529">
                  <a:moveTo>
                    <a:pt x="323291" y="359206"/>
                  </a:moveTo>
                  <a:lnTo>
                    <a:pt x="287375" y="323291"/>
                  </a:lnTo>
                  <a:lnTo>
                    <a:pt x="323291" y="287362"/>
                  </a:lnTo>
                  <a:lnTo>
                    <a:pt x="359219" y="323291"/>
                  </a:lnTo>
                  <a:lnTo>
                    <a:pt x="323291" y="359206"/>
                  </a:lnTo>
                  <a:close/>
                </a:path>
                <a:path w="684530" h="684529">
                  <a:moveTo>
                    <a:pt x="395135" y="431050"/>
                  </a:moveTo>
                  <a:lnTo>
                    <a:pt x="359219" y="395135"/>
                  </a:lnTo>
                  <a:lnTo>
                    <a:pt x="395135" y="359206"/>
                  </a:lnTo>
                  <a:lnTo>
                    <a:pt x="431050" y="395135"/>
                  </a:lnTo>
                  <a:lnTo>
                    <a:pt x="395135" y="431050"/>
                  </a:lnTo>
                  <a:close/>
                </a:path>
                <a:path w="684530" h="684529">
                  <a:moveTo>
                    <a:pt x="466979" y="502894"/>
                  </a:moveTo>
                  <a:lnTo>
                    <a:pt x="431050" y="466978"/>
                  </a:lnTo>
                  <a:lnTo>
                    <a:pt x="466979" y="431050"/>
                  </a:lnTo>
                  <a:lnTo>
                    <a:pt x="502894" y="466978"/>
                  </a:lnTo>
                  <a:lnTo>
                    <a:pt x="466979" y="502894"/>
                  </a:lnTo>
                  <a:close/>
                </a:path>
                <a:path w="684530" h="684529">
                  <a:moveTo>
                    <a:pt x="538822" y="574738"/>
                  </a:moveTo>
                  <a:lnTo>
                    <a:pt x="502894" y="538810"/>
                  </a:lnTo>
                  <a:lnTo>
                    <a:pt x="538822" y="502894"/>
                  </a:lnTo>
                  <a:lnTo>
                    <a:pt x="574738" y="538810"/>
                  </a:lnTo>
                  <a:lnTo>
                    <a:pt x="538822" y="574738"/>
                  </a:lnTo>
                  <a:close/>
                </a:path>
                <a:path w="684530" h="684529">
                  <a:moveTo>
                    <a:pt x="684047" y="684047"/>
                  </a:moveTo>
                  <a:lnTo>
                    <a:pt x="522401" y="630161"/>
                  </a:lnTo>
                  <a:lnTo>
                    <a:pt x="630161" y="522401"/>
                  </a:lnTo>
                  <a:lnTo>
                    <a:pt x="647608" y="574738"/>
                  </a:lnTo>
                  <a:lnTo>
                    <a:pt x="610666" y="574738"/>
                  </a:lnTo>
                  <a:lnTo>
                    <a:pt x="574738" y="610654"/>
                  </a:lnTo>
                  <a:lnTo>
                    <a:pt x="585266" y="621182"/>
                  </a:lnTo>
                  <a:lnTo>
                    <a:pt x="663090" y="621182"/>
                  </a:lnTo>
                  <a:lnTo>
                    <a:pt x="684047" y="684047"/>
                  </a:lnTo>
                  <a:close/>
                </a:path>
                <a:path w="684530" h="684529">
                  <a:moveTo>
                    <a:pt x="585266" y="621182"/>
                  </a:moveTo>
                  <a:lnTo>
                    <a:pt x="574738" y="610654"/>
                  </a:lnTo>
                  <a:lnTo>
                    <a:pt x="610666" y="574738"/>
                  </a:lnTo>
                  <a:lnTo>
                    <a:pt x="621182" y="585254"/>
                  </a:lnTo>
                  <a:lnTo>
                    <a:pt x="585266" y="621182"/>
                  </a:lnTo>
                  <a:close/>
                </a:path>
                <a:path w="684530" h="684529">
                  <a:moveTo>
                    <a:pt x="663090" y="621182"/>
                  </a:moveTo>
                  <a:lnTo>
                    <a:pt x="585266" y="621182"/>
                  </a:lnTo>
                  <a:lnTo>
                    <a:pt x="621182" y="585254"/>
                  </a:lnTo>
                  <a:lnTo>
                    <a:pt x="610666" y="574738"/>
                  </a:lnTo>
                  <a:lnTo>
                    <a:pt x="647608" y="574738"/>
                  </a:lnTo>
                  <a:lnTo>
                    <a:pt x="663090" y="621182"/>
                  </a:lnTo>
                  <a:close/>
                </a:path>
              </a:pathLst>
            </a:custGeom>
            <a:solidFill>
              <a:srgbClr val="C00000"/>
            </a:solidFill>
          </p:spPr>
          <p:txBody>
            <a:bodyPr wrap="square" lIns="0" tIns="0" rIns="0" bIns="0" rtlCol="0"/>
            <a:lstStyle/>
            <a:p/>
          </p:txBody>
        </p:sp>
        <p:sp>
          <p:nvSpPr>
            <p:cNvPr id="25" name="object 25"/>
            <p:cNvSpPr/>
            <p:nvPr/>
          </p:nvSpPr>
          <p:spPr>
            <a:xfrm>
              <a:off x="1183716" y="1862327"/>
              <a:ext cx="1842770" cy="1836420"/>
            </a:xfrm>
            <a:custGeom>
              <a:avLst/>
              <a:gdLst/>
              <a:ahLst/>
              <a:cxnLst/>
              <a:rect l="l" t="t" r="r" b="b"/>
              <a:pathLst>
                <a:path w="1842770" h="1836420">
                  <a:moveTo>
                    <a:pt x="1842592" y="917968"/>
                  </a:moveTo>
                  <a:lnTo>
                    <a:pt x="1791792" y="892568"/>
                  </a:lnTo>
                  <a:lnTo>
                    <a:pt x="1690192" y="841768"/>
                  </a:lnTo>
                  <a:lnTo>
                    <a:pt x="1690192" y="892568"/>
                  </a:lnTo>
                  <a:lnTo>
                    <a:pt x="946696" y="892568"/>
                  </a:lnTo>
                  <a:lnTo>
                    <a:pt x="946696" y="152400"/>
                  </a:lnTo>
                  <a:lnTo>
                    <a:pt x="997496" y="152400"/>
                  </a:lnTo>
                  <a:lnTo>
                    <a:pt x="978446" y="114300"/>
                  </a:lnTo>
                  <a:lnTo>
                    <a:pt x="921296" y="0"/>
                  </a:lnTo>
                  <a:lnTo>
                    <a:pt x="845096" y="152400"/>
                  </a:lnTo>
                  <a:lnTo>
                    <a:pt x="895896" y="152400"/>
                  </a:lnTo>
                  <a:lnTo>
                    <a:pt x="895896" y="892568"/>
                  </a:lnTo>
                  <a:lnTo>
                    <a:pt x="152400" y="892568"/>
                  </a:lnTo>
                  <a:lnTo>
                    <a:pt x="152400" y="841768"/>
                  </a:lnTo>
                  <a:lnTo>
                    <a:pt x="0" y="917968"/>
                  </a:lnTo>
                  <a:lnTo>
                    <a:pt x="152400" y="994168"/>
                  </a:lnTo>
                  <a:lnTo>
                    <a:pt x="152400" y="943368"/>
                  </a:lnTo>
                  <a:lnTo>
                    <a:pt x="895896" y="943368"/>
                  </a:lnTo>
                  <a:lnTo>
                    <a:pt x="895896" y="1683524"/>
                  </a:lnTo>
                  <a:lnTo>
                    <a:pt x="845096" y="1683524"/>
                  </a:lnTo>
                  <a:lnTo>
                    <a:pt x="921296" y="1835924"/>
                  </a:lnTo>
                  <a:lnTo>
                    <a:pt x="978446" y="1721624"/>
                  </a:lnTo>
                  <a:lnTo>
                    <a:pt x="997496" y="1683524"/>
                  </a:lnTo>
                  <a:lnTo>
                    <a:pt x="946696" y="1683524"/>
                  </a:lnTo>
                  <a:lnTo>
                    <a:pt x="946696" y="943368"/>
                  </a:lnTo>
                  <a:lnTo>
                    <a:pt x="1690192" y="943368"/>
                  </a:lnTo>
                  <a:lnTo>
                    <a:pt x="1690192" y="994168"/>
                  </a:lnTo>
                  <a:lnTo>
                    <a:pt x="1791792" y="943368"/>
                  </a:lnTo>
                  <a:lnTo>
                    <a:pt x="1842592" y="917968"/>
                  </a:lnTo>
                  <a:close/>
                </a:path>
              </a:pathLst>
            </a:custGeom>
            <a:solidFill>
              <a:srgbClr val="FFFFFF"/>
            </a:solidFill>
          </p:spPr>
          <p:txBody>
            <a:bodyPr wrap="square" lIns="0" tIns="0" rIns="0" bIns="0" rtlCol="0"/>
            <a:lstStyle/>
            <a:p/>
          </p:txBody>
        </p:sp>
      </p:grpSp>
      <p:grpSp>
        <p:nvGrpSpPr>
          <p:cNvPr id="26" name="object 26"/>
          <p:cNvGrpSpPr/>
          <p:nvPr/>
        </p:nvGrpSpPr>
        <p:grpSpPr>
          <a:xfrm>
            <a:off x="1183716" y="4581194"/>
            <a:ext cx="1842770" cy="1836420"/>
            <a:chOff x="1183716" y="4581194"/>
            <a:chExt cx="1842770" cy="1836420"/>
          </a:xfrm>
        </p:grpSpPr>
        <p:sp>
          <p:nvSpPr>
            <p:cNvPr id="27" name="object 27"/>
            <p:cNvSpPr/>
            <p:nvPr/>
          </p:nvSpPr>
          <p:spPr>
            <a:xfrm>
              <a:off x="2082584" y="5453837"/>
              <a:ext cx="681990" cy="541655"/>
            </a:xfrm>
            <a:custGeom>
              <a:avLst/>
              <a:gdLst/>
              <a:ahLst/>
              <a:cxnLst/>
              <a:rect l="l" t="t" r="r" b="b"/>
              <a:pathLst>
                <a:path w="681989" h="541654">
                  <a:moveTo>
                    <a:pt x="520039" y="447040"/>
                  </a:moveTo>
                  <a:lnTo>
                    <a:pt x="480047" y="415734"/>
                  </a:lnTo>
                  <a:lnTo>
                    <a:pt x="511352" y="375729"/>
                  </a:lnTo>
                  <a:lnTo>
                    <a:pt x="551357" y="407035"/>
                  </a:lnTo>
                  <a:lnTo>
                    <a:pt x="520039" y="447040"/>
                  </a:lnTo>
                  <a:close/>
                </a:path>
                <a:path w="681989" h="541654">
                  <a:moveTo>
                    <a:pt x="681367" y="541058"/>
                  </a:moveTo>
                  <a:lnTo>
                    <a:pt x="514388" y="507136"/>
                  </a:lnTo>
                  <a:lnTo>
                    <a:pt x="608330" y="387121"/>
                  </a:lnTo>
                  <a:lnTo>
                    <a:pt x="632637" y="438353"/>
                  </a:lnTo>
                  <a:lnTo>
                    <a:pt x="591362" y="438353"/>
                  </a:lnTo>
                  <a:lnTo>
                    <a:pt x="560044" y="478358"/>
                  </a:lnTo>
                  <a:lnTo>
                    <a:pt x="575703" y="490613"/>
                  </a:lnTo>
                  <a:lnTo>
                    <a:pt x="657433" y="490613"/>
                  </a:lnTo>
                  <a:lnTo>
                    <a:pt x="681367" y="541058"/>
                  </a:lnTo>
                  <a:close/>
                </a:path>
                <a:path w="681989" h="541654">
                  <a:moveTo>
                    <a:pt x="575703" y="490613"/>
                  </a:moveTo>
                  <a:lnTo>
                    <a:pt x="560044" y="478358"/>
                  </a:lnTo>
                  <a:lnTo>
                    <a:pt x="591362" y="438353"/>
                  </a:lnTo>
                  <a:lnTo>
                    <a:pt x="607021" y="450608"/>
                  </a:lnTo>
                  <a:lnTo>
                    <a:pt x="575703" y="490613"/>
                  </a:lnTo>
                  <a:close/>
                </a:path>
                <a:path w="681989" h="541654">
                  <a:moveTo>
                    <a:pt x="657433" y="490613"/>
                  </a:moveTo>
                  <a:lnTo>
                    <a:pt x="575703" y="490613"/>
                  </a:lnTo>
                  <a:lnTo>
                    <a:pt x="607021" y="450608"/>
                  </a:lnTo>
                  <a:lnTo>
                    <a:pt x="591362" y="438353"/>
                  </a:lnTo>
                  <a:lnTo>
                    <a:pt x="632637" y="438353"/>
                  </a:lnTo>
                  <a:lnTo>
                    <a:pt x="657433" y="490613"/>
                  </a:lnTo>
                  <a:close/>
                </a:path>
                <a:path w="681989" h="541654">
                  <a:moveTo>
                    <a:pt x="40005" y="71310"/>
                  </a:moveTo>
                  <a:lnTo>
                    <a:pt x="0" y="39992"/>
                  </a:lnTo>
                  <a:lnTo>
                    <a:pt x="31318" y="0"/>
                  </a:lnTo>
                  <a:lnTo>
                    <a:pt x="71323" y="31305"/>
                  </a:lnTo>
                  <a:lnTo>
                    <a:pt x="40005" y="71310"/>
                  </a:lnTo>
                  <a:close/>
                </a:path>
                <a:path w="681989" h="541654">
                  <a:moveTo>
                    <a:pt x="120014" y="133934"/>
                  </a:moveTo>
                  <a:lnTo>
                    <a:pt x="80009" y="102616"/>
                  </a:lnTo>
                  <a:lnTo>
                    <a:pt x="111315" y="62611"/>
                  </a:lnTo>
                  <a:lnTo>
                    <a:pt x="151320" y="93929"/>
                  </a:lnTo>
                  <a:lnTo>
                    <a:pt x="120014" y="133934"/>
                  </a:lnTo>
                  <a:close/>
                </a:path>
                <a:path w="681989" h="541654">
                  <a:moveTo>
                    <a:pt x="200025" y="196557"/>
                  </a:moveTo>
                  <a:lnTo>
                    <a:pt x="160019" y="165239"/>
                  </a:lnTo>
                  <a:lnTo>
                    <a:pt x="191325" y="125234"/>
                  </a:lnTo>
                  <a:lnTo>
                    <a:pt x="231330" y="156552"/>
                  </a:lnTo>
                  <a:lnTo>
                    <a:pt x="200025" y="196557"/>
                  </a:lnTo>
                  <a:close/>
                </a:path>
                <a:path w="681989" h="541654">
                  <a:moveTo>
                    <a:pt x="280022" y="259181"/>
                  </a:moveTo>
                  <a:lnTo>
                    <a:pt x="240017" y="227863"/>
                  </a:lnTo>
                  <a:lnTo>
                    <a:pt x="271335" y="187858"/>
                  </a:lnTo>
                  <a:lnTo>
                    <a:pt x="311340" y="219176"/>
                  </a:lnTo>
                  <a:lnTo>
                    <a:pt x="280022" y="259181"/>
                  </a:lnTo>
                  <a:close/>
                </a:path>
                <a:path w="681989" h="541654">
                  <a:moveTo>
                    <a:pt x="360032" y="321792"/>
                  </a:moveTo>
                  <a:lnTo>
                    <a:pt x="320027" y="290487"/>
                  </a:lnTo>
                  <a:lnTo>
                    <a:pt x="351345" y="250482"/>
                  </a:lnTo>
                  <a:lnTo>
                    <a:pt x="391337" y="281800"/>
                  </a:lnTo>
                  <a:lnTo>
                    <a:pt x="360032" y="321792"/>
                  </a:lnTo>
                  <a:close/>
                </a:path>
                <a:path w="681989" h="541654">
                  <a:moveTo>
                    <a:pt x="440042" y="384416"/>
                  </a:moveTo>
                  <a:lnTo>
                    <a:pt x="400037" y="353110"/>
                  </a:lnTo>
                  <a:lnTo>
                    <a:pt x="431342" y="313105"/>
                  </a:lnTo>
                  <a:lnTo>
                    <a:pt x="471347" y="344424"/>
                  </a:lnTo>
                  <a:lnTo>
                    <a:pt x="440042" y="384416"/>
                  </a:lnTo>
                  <a:close/>
                </a:path>
              </a:pathLst>
            </a:custGeom>
            <a:solidFill>
              <a:srgbClr val="6FAC46"/>
            </a:solidFill>
          </p:spPr>
          <p:txBody>
            <a:bodyPr wrap="square" lIns="0" tIns="0" rIns="0" bIns="0" rtlCol="0"/>
            <a:lstStyle/>
            <a:p/>
          </p:txBody>
        </p:sp>
        <p:sp>
          <p:nvSpPr>
            <p:cNvPr id="28" name="object 28"/>
            <p:cNvSpPr/>
            <p:nvPr/>
          </p:nvSpPr>
          <p:spPr>
            <a:xfrm>
              <a:off x="1746453" y="5518327"/>
              <a:ext cx="375285" cy="750570"/>
            </a:xfrm>
            <a:custGeom>
              <a:avLst/>
              <a:gdLst/>
              <a:ahLst/>
              <a:cxnLst/>
              <a:rect l="l" t="t" r="r" b="b"/>
              <a:pathLst>
                <a:path w="375285" h="750570">
                  <a:moveTo>
                    <a:pt x="93878" y="619290"/>
                  </a:moveTo>
                  <a:lnTo>
                    <a:pt x="47904" y="597674"/>
                  </a:lnTo>
                  <a:lnTo>
                    <a:pt x="69507" y="551700"/>
                  </a:lnTo>
                  <a:lnTo>
                    <a:pt x="115481" y="573303"/>
                  </a:lnTo>
                  <a:lnTo>
                    <a:pt x="93878" y="619290"/>
                  </a:lnTo>
                  <a:close/>
                </a:path>
                <a:path w="375285" h="750570">
                  <a:moveTo>
                    <a:pt x="4140" y="750493"/>
                  </a:moveTo>
                  <a:lnTo>
                    <a:pt x="0" y="580161"/>
                  </a:lnTo>
                  <a:lnTo>
                    <a:pt x="137934" y="644982"/>
                  </a:lnTo>
                  <a:lnTo>
                    <a:pt x="4140" y="750493"/>
                  </a:lnTo>
                  <a:close/>
                </a:path>
                <a:path w="375285" h="750570">
                  <a:moveTo>
                    <a:pt x="353174" y="67576"/>
                  </a:moveTo>
                  <a:lnTo>
                    <a:pt x="307200" y="45974"/>
                  </a:lnTo>
                  <a:lnTo>
                    <a:pt x="328803" y="0"/>
                  </a:lnTo>
                  <a:lnTo>
                    <a:pt x="374777" y="21602"/>
                  </a:lnTo>
                  <a:lnTo>
                    <a:pt x="353174" y="67576"/>
                  </a:lnTo>
                  <a:close/>
                </a:path>
                <a:path w="375285" h="750570">
                  <a:moveTo>
                    <a:pt x="309956" y="159537"/>
                  </a:moveTo>
                  <a:lnTo>
                    <a:pt x="263982" y="137922"/>
                  </a:lnTo>
                  <a:lnTo>
                    <a:pt x="285584" y="91948"/>
                  </a:lnTo>
                  <a:lnTo>
                    <a:pt x="331558" y="113550"/>
                  </a:lnTo>
                  <a:lnTo>
                    <a:pt x="309956" y="159537"/>
                  </a:lnTo>
                  <a:close/>
                </a:path>
                <a:path w="375285" h="750570">
                  <a:moveTo>
                    <a:pt x="266738" y="251485"/>
                  </a:moveTo>
                  <a:lnTo>
                    <a:pt x="220764" y="229869"/>
                  </a:lnTo>
                  <a:lnTo>
                    <a:pt x="242366" y="183896"/>
                  </a:lnTo>
                  <a:lnTo>
                    <a:pt x="288340" y="205511"/>
                  </a:lnTo>
                  <a:lnTo>
                    <a:pt x="266738" y="251485"/>
                  </a:lnTo>
                  <a:close/>
                </a:path>
                <a:path w="375285" h="750570">
                  <a:moveTo>
                    <a:pt x="223520" y="343433"/>
                  </a:moveTo>
                  <a:lnTo>
                    <a:pt x="177546" y="321830"/>
                  </a:lnTo>
                  <a:lnTo>
                    <a:pt x="199161" y="275843"/>
                  </a:lnTo>
                  <a:lnTo>
                    <a:pt x="245135" y="297459"/>
                  </a:lnTo>
                  <a:lnTo>
                    <a:pt x="223520" y="343433"/>
                  </a:lnTo>
                  <a:close/>
                </a:path>
                <a:path w="375285" h="750570">
                  <a:moveTo>
                    <a:pt x="180301" y="435381"/>
                  </a:moveTo>
                  <a:lnTo>
                    <a:pt x="134327" y="413778"/>
                  </a:lnTo>
                  <a:lnTo>
                    <a:pt x="155943" y="367804"/>
                  </a:lnTo>
                  <a:lnTo>
                    <a:pt x="201917" y="389407"/>
                  </a:lnTo>
                  <a:lnTo>
                    <a:pt x="180301" y="435381"/>
                  </a:lnTo>
                  <a:close/>
                </a:path>
                <a:path w="375285" h="750570">
                  <a:moveTo>
                    <a:pt x="137096" y="527329"/>
                  </a:moveTo>
                  <a:lnTo>
                    <a:pt x="91109" y="505726"/>
                  </a:lnTo>
                  <a:lnTo>
                    <a:pt x="112725" y="459752"/>
                  </a:lnTo>
                  <a:lnTo>
                    <a:pt x="158699" y="481355"/>
                  </a:lnTo>
                  <a:lnTo>
                    <a:pt x="137096" y="527329"/>
                  </a:lnTo>
                  <a:close/>
                </a:path>
              </a:pathLst>
            </a:custGeom>
            <a:solidFill>
              <a:srgbClr val="4471C4"/>
            </a:solidFill>
          </p:spPr>
          <p:txBody>
            <a:bodyPr wrap="square" lIns="0" tIns="0" rIns="0" bIns="0" rtlCol="0"/>
            <a:lstStyle/>
            <a:p/>
          </p:txBody>
        </p:sp>
        <p:sp>
          <p:nvSpPr>
            <p:cNvPr id="29" name="object 29"/>
            <p:cNvSpPr/>
            <p:nvPr/>
          </p:nvSpPr>
          <p:spPr>
            <a:xfrm>
              <a:off x="2083993" y="4826292"/>
              <a:ext cx="678815" cy="678815"/>
            </a:xfrm>
            <a:custGeom>
              <a:avLst/>
              <a:gdLst/>
              <a:ahLst/>
              <a:cxnLst/>
              <a:rect l="l" t="t" r="r" b="b"/>
              <a:pathLst>
                <a:path w="678814" h="678814">
                  <a:moveTo>
                    <a:pt x="624827" y="161645"/>
                  </a:moveTo>
                  <a:lnTo>
                    <a:pt x="517067" y="53873"/>
                  </a:lnTo>
                  <a:lnTo>
                    <a:pt x="678713" y="0"/>
                  </a:lnTo>
                  <a:lnTo>
                    <a:pt x="657760" y="62852"/>
                  </a:lnTo>
                  <a:lnTo>
                    <a:pt x="579932" y="62852"/>
                  </a:lnTo>
                  <a:lnTo>
                    <a:pt x="574738" y="68046"/>
                  </a:lnTo>
                  <a:lnTo>
                    <a:pt x="610666" y="103962"/>
                  </a:lnTo>
                  <a:lnTo>
                    <a:pt x="644056" y="103962"/>
                  </a:lnTo>
                  <a:lnTo>
                    <a:pt x="624827" y="161645"/>
                  </a:lnTo>
                  <a:close/>
                </a:path>
                <a:path w="678814" h="678814">
                  <a:moveTo>
                    <a:pt x="610666" y="103962"/>
                  </a:moveTo>
                  <a:lnTo>
                    <a:pt x="574738" y="68046"/>
                  </a:lnTo>
                  <a:lnTo>
                    <a:pt x="579932" y="62852"/>
                  </a:lnTo>
                  <a:lnTo>
                    <a:pt x="615848" y="98780"/>
                  </a:lnTo>
                  <a:lnTo>
                    <a:pt x="610666" y="103962"/>
                  </a:lnTo>
                  <a:close/>
                </a:path>
                <a:path w="678814" h="678814">
                  <a:moveTo>
                    <a:pt x="644056" y="103962"/>
                  </a:moveTo>
                  <a:lnTo>
                    <a:pt x="610666" y="103962"/>
                  </a:lnTo>
                  <a:lnTo>
                    <a:pt x="615848" y="98780"/>
                  </a:lnTo>
                  <a:lnTo>
                    <a:pt x="579932" y="62852"/>
                  </a:lnTo>
                  <a:lnTo>
                    <a:pt x="657760" y="62852"/>
                  </a:lnTo>
                  <a:lnTo>
                    <a:pt x="644056" y="103962"/>
                  </a:lnTo>
                  <a:close/>
                </a:path>
                <a:path w="678814" h="678814">
                  <a:moveTo>
                    <a:pt x="538822" y="175806"/>
                  </a:moveTo>
                  <a:lnTo>
                    <a:pt x="502894" y="139890"/>
                  </a:lnTo>
                  <a:lnTo>
                    <a:pt x="538822" y="103962"/>
                  </a:lnTo>
                  <a:lnTo>
                    <a:pt x="574738" y="139890"/>
                  </a:lnTo>
                  <a:lnTo>
                    <a:pt x="538822" y="175806"/>
                  </a:lnTo>
                  <a:close/>
                </a:path>
                <a:path w="678814" h="678814">
                  <a:moveTo>
                    <a:pt x="466979" y="247650"/>
                  </a:moveTo>
                  <a:lnTo>
                    <a:pt x="431050" y="211734"/>
                  </a:lnTo>
                  <a:lnTo>
                    <a:pt x="466979" y="175806"/>
                  </a:lnTo>
                  <a:lnTo>
                    <a:pt x="502894" y="211734"/>
                  </a:lnTo>
                  <a:lnTo>
                    <a:pt x="466979" y="247650"/>
                  </a:lnTo>
                  <a:close/>
                </a:path>
                <a:path w="678814" h="678814">
                  <a:moveTo>
                    <a:pt x="395135" y="319493"/>
                  </a:moveTo>
                  <a:lnTo>
                    <a:pt x="359219" y="283565"/>
                  </a:lnTo>
                  <a:lnTo>
                    <a:pt x="395135" y="247650"/>
                  </a:lnTo>
                  <a:lnTo>
                    <a:pt x="431050" y="283565"/>
                  </a:lnTo>
                  <a:lnTo>
                    <a:pt x="395135" y="319493"/>
                  </a:lnTo>
                  <a:close/>
                </a:path>
                <a:path w="678814" h="678814">
                  <a:moveTo>
                    <a:pt x="323291" y="391337"/>
                  </a:moveTo>
                  <a:lnTo>
                    <a:pt x="287375" y="355409"/>
                  </a:lnTo>
                  <a:lnTo>
                    <a:pt x="323291" y="319493"/>
                  </a:lnTo>
                  <a:lnTo>
                    <a:pt x="359219" y="355409"/>
                  </a:lnTo>
                  <a:lnTo>
                    <a:pt x="323291" y="391337"/>
                  </a:lnTo>
                  <a:close/>
                </a:path>
                <a:path w="678814" h="678814">
                  <a:moveTo>
                    <a:pt x="251447" y="463181"/>
                  </a:moveTo>
                  <a:lnTo>
                    <a:pt x="215531" y="427253"/>
                  </a:lnTo>
                  <a:lnTo>
                    <a:pt x="251447" y="391337"/>
                  </a:lnTo>
                  <a:lnTo>
                    <a:pt x="287375" y="427253"/>
                  </a:lnTo>
                  <a:lnTo>
                    <a:pt x="251447" y="463181"/>
                  </a:lnTo>
                  <a:close/>
                </a:path>
                <a:path w="678814" h="678814">
                  <a:moveTo>
                    <a:pt x="179603" y="535012"/>
                  </a:moveTo>
                  <a:lnTo>
                    <a:pt x="143687" y="499097"/>
                  </a:lnTo>
                  <a:lnTo>
                    <a:pt x="179603" y="463181"/>
                  </a:lnTo>
                  <a:lnTo>
                    <a:pt x="215531" y="499097"/>
                  </a:lnTo>
                  <a:lnTo>
                    <a:pt x="179603" y="535012"/>
                  </a:lnTo>
                  <a:close/>
                </a:path>
                <a:path w="678814" h="678814">
                  <a:moveTo>
                    <a:pt x="107772" y="606856"/>
                  </a:moveTo>
                  <a:lnTo>
                    <a:pt x="71843" y="570941"/>
                  </a:lnTo>
                  <a:lnTo>
                    <a:pt x="107772" y="535012"/>
                  </a:lnTo>
                  <a:lnTo>
                    <a:pt x="143687" y="570941"/>
                  </a:lnTo>
                  <a:lnTo>
                    <a:pt x="107772" y="606856"/>
                  </a:lnTo>
                  <a:close/>
                </a:path>
                <a:path w="678814" h="678814">
                  <a:moveTo>
                    <a:pt x="35928" y="678700"/>
                  </a:moveTo>
                  <a:lnTo>
                    <a:pt x="0" y="642785"/>
                  </a:lnTo>
                  <a:lnTo>
                    <a:pt x="35928" y="606856"/>
                  </a:lnTo>
                  <a:lnTo>
                    <a:pt x="71843" y="642785"/>
                  </a:lnTo>
                  <a:lnTo>
                    <a:pt x="35928" y="678700"/>
                  </a:lnTo>
                  <a:close/>
                </a:path>
              </a:pathLst>
            </a:custGeom>
            <a:solidFill>
              <a:srgbClr val="C00000"/>
            </a:solidFill>
          </p:spPr>
          <p:txBody>
            <a:bodyPr wrap="square" lIns="0" tIns="0" rIns="0" bIns="0" rtlCol="0"/>
            <a:lstStyle/>
            <a:p/>
          </p:txBody>
        </p:sp>
        <p:sp>
          <p:nvSpPr>
            <p:cNvPr id="30" name="object 30"/>
            <p:cNvSpPr/>
            <p:nvPr/>
          </p:nvSpPr>
          <p:spPr>
            <a:xfrm>
              <a:off x="1183716" y="4581194"/>
              <a:ext cx="1842770" cy="1836420"/>
            </a:xfrm>
            <a:custGeom>
              <a:avLst/>
              <a:gdLst/>
              <a:ahLst/>
              <a:cxnLst/>
              <a:rect l="l" t="t" r="r" b="b"/>
              <a:pathLst>
                <a:path w="1842770" h="1836420">
                  <a:moveTo>
                    <a:pt x="1842592" y="917956"/>
                  </a:moveTo>
                  <a:lnTo>
                    <a:pt x="1791792" y="892556"/>
                  </a:lnTo>
                  <a:lnTo>
                    <a:pt x="1690192" y="841756"/>
                  </a:lnTo>
                  <a:lnTo>
                    <a:pt x="1690192" y="892556"/>
                  </a:lnTo>
                  <a:lnTo>
                    <a:pt x="946696" y="892556"/>
                  </a:lnTo>
                  <a:lnTo>
                    <a:pt x="946696" y="152400"/>
                  </a:lnTo>
                  <a:lnTo>
                    <a:pt x="997496" y="152400"/>
                  </a:lnTo>
                  <a:lnTo>
                    <a:pt x="978446" y="114300"/>
                  </a:lnTo>
                  <a:lnTo>
                    <a:pt x="921296" y="0"/>
                  </a:lnTo>
                  <a:lnTo>
                    <a:pt x="845096" y="152400"/>
                  </a:lnTo>
                  <a:lnTo>
                    <a:pt x="895896" y="152400"/>
                  </a:lnTo>
                  <a:lnTo>
                    <a:pt x="895896" y="892556"/>
                  </a:lnTo>
                  <a:lnTo>
                    <a:pt x="152400" y="892556"/>
                  </a:lnTo>
                  <a:lnTo>
                    <a:pt x="152400" y="841756"/>
                  </a:lnTo>
                  <a:lnTo>
                    <a:pt x="0" y="917956"/>
                  </a:lnTo>
                  <a:lnTo>
                    <a:pt x="152400" y="994156"/>
                  </a:lnTo>
                  <a:lnTo>
                    <a:pt x="152400" y="943356"/>
                  </a:lnTo>
                  <a:lnTo>
                    <a:pt x="895896" y="943356"/>
                  </a:lnTo>
                  <a:lnTo>
                    <a:pt x="895896" y="1683524"/>
                  </a:lnTo>
                  <a:lnTo>
                    <a:pt x="845096" y="1683524"/>
                  </a:lnTo>
                  <a:lnTo>
                    <a:pt x="921296" y="1835924"/>
                  </a:lnTo>
                  <a:lnTo>
                    <a:pt x="978446" y="1721624"/>
                  </a:lnTo>
                  <a:lnTo>
                    <a:pt x="997496" y="1683524"/>
                  </a:lnTo>
                  <a:lnTo>
                    <a:pt x="946696" y="1683524"/>
                  </a:lnTo>
                  <a:lnTo>
                    <a:pt x="946696" y="943356"/>
                  </a:lnTo>
                  <a:lnTo>
                    <a:pt x="1690192" y="943356"/>
                  </a:lnTo>
                  <a:lnTo>
                    <a:pt x="1690192" y="994156"/>
                  </a:lnTo>
                  <a:lnTo>
                    <a:pt x="1791792" y="943356"/>
                  </a:lnTo>
                  <a:lnTo>
                    <a:pt x="1842592" y="917956"/>
                  </a:lnTo>
                  <a:close/>
                </a:path>
              </a:pathLst>
            </a:custGeom>
            <a:solidFill>
              <a:srgbClr val="FFFFFF"/>
            </a:solidFill>
          </p:spPr>
          <p:txBody>
            <a:bodyPr wrap="square" lIns="0" tIns="0" rIns="0" bIns="0" rtlCol="0"/>
            <a:lstStyle/>
            <a:p/>
          </p:txBody>
        </p:sp>
      </p:grpSp>
      <p:grpSp>
        <p:nvGrpSpPr>
          <p:cNvPr id="31" name="object 31"/>
          <p:cNvGrpSpPr/>
          <p:nvPr/>
        </p:nvGrpSpPr>
        <p:grpSpPr>
          <a:xfrm>
            <a:off x="5541352" y="2497340"/>
            <a:ext cx="3430904" cy="3284854"/>
            <a:chOff x="5541352" y="2497340"/>
            <a:chExt cx="3430904" cy="3284854"/>
          </a:xfrm>
        </p:grpSpPr>
        <p:pic>
          <p:nvPicPr>
            <p:cNvPr id="32" name="object 32"/>
            <p:cNvPicPr/>
            <p:nvPr/>
          </p:nvPicPr>
          <p:blipFill>
            <a:blip r:embed="rId5" cstate="print"/>
            <a:stretch>
              <a:fillRect/>
            </a:stretch>
          </p:blipFill>
          <p:spPr>
            <a:xfrm>
              <a:off x="8435339" y="4672584"/>
              <a:ext cx="536448" cy="536448"/>
            </a:xfrm>
            <a:prstGeom prst="rect">
              <a:avLst/>
            </a:prstGeom>
          </p:spPr>
        </p:pic>
        <p:sp>
          <p:nvSpPr>
            <p:cNvPr id="33" name="object 33"/>
            <p:cNvSpPr/>
            <p:nvPr/>
          </p:nvSpPr>
          <p:spPr>
            <a:xfrm>
              <a:off x="6006744" y="4123029"/>
              <a:ext cx="1158240" cy="619760"/>
            </a:xfrm>
            <a:custGeom>
              <a:avLst/>
              <a:gdLst/>
              <a:ahLst/>
              <a:cxnLst/>
              <a:rect l="l" t="t" r="r" b="b"/>
              <a:pathLst>
                <a:path w="1158240" h="619760">
                  <a:moveTo>
                    <a:pt x="0" y="619213"/>
                  </a:moveTo>
                  <a:lnTo>
                    <a:pt x="99987" y="481241"/>
                  </a:lnTo>
                  <a:lnTo>
                    <a:pt x="123450" y="526304"/>
                  </a:lnTo>
                  <a:lnTo>
                    <a:pt x="97866" y="539622"/>
                  </a:lnTo>
                  <a:lnTo>
                    <a:pt x="121335" y="584682"/>
                  </a:lnTo>
                  <a:lnTo>
                    <a:pt x="153845" y="584682"/>
                  </a:lnTo>
                  <a:lnTo>
                    <a:pt x="170370" y="616419"/>
                  </a:lnTo>
                  <a:lnTo>
                    <a:pt x="0" y="619213"/>
                  </a:lnTo>
                  <a:close/>
                </a:path>
                <a:path w="1158240" h="619760">
                  <a:moveTo>
                    <a:pt x="146908" y="571359"/>
                  </a:moveTo>
                  <a:lnTo>
                    <a:pt x="123450" y="526304"/>
                  </a:lnTo>
                  <a:lnTo>
                    <a:pt x="142925" y="516166"/>
                  </a:lnTo>
                  <a:lnTo>
                    <a:pt x="166382" y="561213"/>
                  </a:lnTo>
                  <a:lnTo>
                    <a:pt x="146908" y="571359"/>
                  </a:lnTo>
                  <a:close/>
                </a:path>
                <a:path w="1158240" h="619760">
                  <a:moveTo>
                    <a:pt x="121335" y="584682"/>
                  </a:moveTo>
                  <a:lnTo>
                    <a:pt x="97866" y="539622"/>
                  </a:lnTo>
                  <a:lnTo>
                    <a:pt x="123450" y="526304"/>
                  </a:lnTo>
                  <a:lnTo>
                    <a:pt x="146908" y="571359"/>
                  </a:lnTo>
                  <a:lnTo>
                    <a:pt x="121335" y="584682"/>
                  </a:lnTo>
                  <a:close/>
                </a:path>
                <a:path w="1158240" h="619760">
                  <a:moveTo>
                    <a:pt x="153845" y="584682"/>
                  </a:moveTo>
                  <a:lnTo>
                    <a:pt x="121335" y="584682"/>
                  </a:lnTo>
                  <a:lnTo>
                    <a:pt x="146908" y="571359"/>
                  </a:lnTo>
                  <a:lnTo>
                    <a:pt x="153845" y="584682"/>
                  </a:lnTo>
                  <a:close/>
                </a:path>
                <a:path w="1158240" h="619760">
                  <a:moveTo>
                    <a:pt x="1112596" y="68529"/>
                  </a:moveTo>
                  <a:lnTo>
                    <a:pt x="1089139" y="23469"/>
                  </a:lnTo>
                  <a:lnTo>
                    <a:pt x="1134198" y="0"/>
                  </a:lnTo>
                  <a:lnTo>
                    <a:pt x="1157655" y="45059"/>
                  </a:lnTo>
                  <a:lnTo>
                    <a:pt x="1112596" y="68529"/>
                  </a:lnTo>
                  <a:close/>
                </a:path>
                <a:path w="1158240" h="619760">
                  <a:moveTo>
                    <a:pt x="1022476" y="115442"/>
                  </a:moveTo>
                  <a:lnTo>
                    <a:pt x="999020" y="70396"/>
                  </a:lnTo>
                  <a:lnTo>
                    <a:pt x="1044079" y="46926"/>
                  </a:lnTo>
                  <a:lnTo>
                    <a:pt x="1067536" y="91986"/>
                  </a:lnTo>
                  <a:lnTo>
                    <a:pt x="1022476" y="115442"/>
                  </a:lnTo>
                  <a:close/>
                </a:path>
                <a:path w="1158240" h="619760">
                  <a:moveTo>
                    <a:pt x="932370" y="162369"/>
                  </a:moveTo>
                  <a:lnTo>
                    <a:pt x="908900" y="117309"/>
                  </a:lnTo>
                  <a:lnTo>
                    <a:pt x="953960" y="93852"/>
                  </a:lnTo>
                  <a:lnTo>
                    <a:pt x="977430" y="138912"/>
                  </a:lnTo>
                  <a:lnTo>
                    <a:pt x="932370" y="162369"/>
                  </a:lnTo>
                  <a:close/>
                </a:path>
                <a:path w="1158240" h="619760">
                  <a:moveTo>
                    <a:pt x="842251" y="209295"/>
                  </a:moveTo>
                  <a:lnTo>
                    <a:pt x="818794" y="164236"/>
                  </a:lnTo>
                  <a:lnTo>
                    <a:pt x="863853" y="140779"/>
                  </a:lnTo>
                  <a:lnTo>
                    <a:pt x="887310" y="185826"/>
                  </a:lnTo>
                  <a:lnTo>
                    <a:pt x="842251" y="209295"/>
                  </a:lnTo>
                  <a:close/>
                </a:path>
                <a:path w="1158240" h="619760">
                  <a:moveTo>
                    <a:pt x="752132" y="256222"/>
                  </a:moveTo>
                  <a:lnTo>
                    <a:pt x="728675" y="211162"/>
                  </a:lnTo>
                  <a:lnTo>
                    <a:pt x="773734" y="187693"/>
                  </a:lnTo>
                  <a:lnTo>
                    <a:pt x="797191" y="232752"/>
                  </a:lnTo>
                  <a:lnTo>
                    <a:pt x="752132" y="256222"/>
                  </a:lnTo>
                  <a:close/>
                </a:path>
                <a:path w="1158240" h="619760">
                  <a:moveTo>
                    <a:pt x="662025" y="303136"/>
                  </a:moveTo>
                  <a:lnTo>
                    <a:pt x="638555" y="258076"/>
                  </a:lnTo>
                  <a:lnTo>
                    <a:pt x="683615" y="234619"/>
                  </a:lnTo>
                  <a:lnTo>
                    <a:pt x="707085" y="279679"/>
                  </a:lnTo>
                  <a:lnTo>
                    <a:pt x="662025" y="303136"/>
                  </a:lnTo>
                  <a:close/>
                </a:path>
                <a:path w="1158240" h="619760">
                  <a:moveTo>
                    <a:pt x="571906" y="350062"/>
                  </a:moveTo>
                  <a:lnTo>
                    <a:pt x="548449" y="305003"/>
                  </a:lnTo>
                  <a:lnTo>
                    <a:pt x="593496" y="281546"/>
                  </a:lnTo>
                  <a:lnTo>
                    <a:pt x="616966" y="326605"/>
                  </a:lnTo>
                  <a:lnTo>
                    <a:pt x="571906" y="350062"/>
                  </a:lnTo>
                  <a:close/>
                </a:path>
                <a:path w="1158240" h="619760">
                  <a:moveTo>
                    <a:pt x="481787" y="396989"/>
                  </a:moveTo>
                  <a:lnTo>
                    <a:pt x="458330" y="351929"/>
                  </a:lnTo>
                  <a:lnTo>
                    <a:pt x="503389" y="328472"/>
                  </a:lnTo>
                  <a:lnTo>
                    <a:pt x="526846" y="373519"/>
                  </a:lnTo>
                  <a:lnTo>
                    <a:pt x="481787" y="396989"/>
                  </a:lnTo>
                  <a:close/>
                </a:path>
                <a:path w="1158240" h="619760">
                  <a:moveTo>
                    <a:pt x="391680" y="443915"/>
                  </a:moveTo>
                  <a:lnTo>
                    <a:pt x="368211" y="398856"/>
                  </a:lnTo>
                  <a:lnTo>
                    <a:pt x="413270" y="375386"/>
                  </a:lnTo>
                  <a:lnTo>
                    <a:pt x="436727" y="420446"/>
                  </a:lnTo>
                  <a:lnTo>
                    <a:pt x="391680" y="443915"/>
                  </a:lnTo>
                  <a:close/>
                </a:path>
                <a:path w="1158240" h="619760">
                  <a:moveTo>
                    <a:pt x="301561" y="490829"/>
                  </a:moveTo>
                  <a:lnTo>
                    <a:pt x="278104" y="445769"/>
                  </a:lnTo>
                  <a:lnTo>
                    <a:pt x="323151" y="422313"/>
                  </a:lnTo>
                  <a:lnTo>
                    <a:pt x="346621" y="467372"/>
                  </a:lnTo>
                  <a:lnTo>
                    <a:pt x="301561" y="490829"/>
                  </a:lnTo>
                  <a:close/>
                </a:path>
                <a:path w="1158240" h="619760">
                  <a:moveTo>
                    <a:pt x="211442" y="537756"/>
                  </a:moveTo>
                  <a:lnTo>
                    <a:pt x="187985" y="492696"/>
                  </a:lnTo>
                  <a:lnTo>
                    <a:pt x="233045" y="469239"/>
                  </a:lnTo>
                  <a:lnTo>
                    <a:pt x="256501" y="514299"/>
                  </a:lnTo>
                  <a:lnTo>
                    <a:pt x="211442" y="537756"/>
                  </a:lnTo>
                  <a:close/>
                </a:path>
              </a:pathLst>
            </a:custGeom>
            <a:solidFill>
              <a:srgbClr val="6FAC46"/>
            </a:solidFill>
          </p:spPr>
          <p:txBody>
            <a:bodyPr wrap="square" lIns="0" tIns="0" rIns="0" bIns="0" rtlCol="0"/>
            <a:lstStyle/>
            <a:p/>
          </p:txBody>
        </p:sp>
        <p:sp>
          <p:nvSpPr>
            <p:cNvPr id="34" name="object 34"/>
            <p:cNvSpPr/>
            <p:nvPr/>
          </p:nvSpPr>
          <p:spPr>
            <a:xfrm>
              <a:off x="7142454" y="3519944"/>
              <a:ext cx="1336040" cy="614680"/>
            </a:xfrm>
            <a:custGeom>
              <a:avLst/>
              <a:gdLst/>
              <a:ahLst/>
              <a:cxnLst/>
              <a:rect l="l" t="t" r="r" b="b"/>
              <a:pathLst>
                <a:path w="1336040" h="614679">
                  <a:moveTo>
                    <a:pt x="1226693" y="139522"/>
                  </a:moveTo>
                  <a:lnTo>
                    <a:pt x="1165377" y="0"/>
                  </a:lnTo>
                  <a:lnTo>
                    <a:pt x="1335557" y="8445"/>
                  </a:lnTo>
                  <a:lnTo>
                    <a:pt x="1316676" y="31178"/>
                  </a:lnTo>
                  <a:lnTo>
                    <a:pt x="1220698" y="31178"/>
                  </a:lnTo>
                  <a:lnTo>
                    <a:pt x="1209166" y="36245"/>
                  </a:lnTo>
                  <a:lnTo>
                    <a:pt x="1229613" y="82753"/>
                  </a:lnTo>
                  <a:lnTo>
                    <a:pt x="1273841" y="82753"/>
                  </a:lnTo>
                  <a:lnTo>
                    <a:pt x="1226693" y="139522"/>
                  </a:lnTo>
                  <a:close/>
                </a:path>
                <a:path w="1336040" h="614679">
                  <a:moveTo>
                    <a:pt x="1229613" y="82753"/>
                  </a:moveTo>
                  <a:lnTo>
                    <a:pt x="1209166" y="36245"/>
                  </a:lnTo>
                  <a:lnTo>
                    <a:pt x="1220698" y="31178"/>
                  </a:lnTo>
                  <a:lnTo>
                    <a:pt x="1241132" y="77685"/>
                  </a:lnTo>
                  <a:lnTo>
                    <a:pt x="1229613" y="82753"/>
                  </a:lnTo>
                  <a:close/>
                </a:path>
                <a:path w="1336040" h="614679">
                  <a:moveTo>
                    <a:pt x="1273841" y="82753"/>
                  </a:moveTo>
                  <a:lnTo>
                    <a:pt x="1229613" y="82753"/>
                  </a:lnTo>
                  <a:lnTo>
                    <a:pt x="1241132" y="77685"/>
                  </a:lnTo>
                  <a:lnTo>
                    <a:pt x="1220698" y="31178"/>
                  </a:lnTo>
                  <a:lnTo>
                    <a:pt x="1316676" y="31178"/>
                  </a:lnTo>
                  <a:lnTo>
                    <a:pt x="1273841" y="82753"/>
                  </a:lnTo>
                  <a:close/>
                </a:path>
                <a:path w="1336040" h="614679">
                  <a:moveTo>
                    <a:pt x="1136599" y="123621"/>
                  </a:moveTo>
                  <a:lnTo>
                    <a:pt x="1116152" y="77114"/>
                  </a:lnTo>
                  <a:lnTo>
                    <a:pt x="1162659" y="56680"/>
                  </a:lnTo>
                  <a:lnTo>
                    <a:pt x="1183106" y="103187"/>
                  </a:lnTo>
                  <a:lnTo>
                    <a:pt x="1136599" y="123621"/>
                  </a:lnTo>
                  <a:close/>
                </a:path>
                <a:path w="1336040" h="614679">
                  <a:moveTo>
                    <a:pt x="20434" y="614159"/>
                  </a:moveTo>
                  <a:lnTo>
                    <a:pt x="0" y="567651"/>
                  </a:lnTo>
                  <a:lnTo>
                    <a:pt x="46507" y="547217"/>
                  </a:lnTo>
                  <a:lnTo>
                    <a:pt x="66941" y="593725"/>
                  </a:lnTo>
                  <a:lnTo>
                    <a:pt x="20434" y="614159"/>
                  </a:lnTo>
                  <a:close/>
                </a:path>
                <a:path w="1336040" h="614679">
                  <a:moveTo>
                    <a:pt x="113449" y="573290"/>
                  </a:moveTo>
                  <a:lnTo>
                    <a:pt x="93002" y="526783"/>
                  </a:lnTo>
                  <a:lnTo>
                    <a:pt x="139509" y="506336"/>
                  </a:lnTo>
                  <a:lnTo>
                    <a:pt x="159956" y="552843"/>
                  </a:lnTo>
                  <a:lnTo>
                    <a:pt x="113449" y="573290"/>
                  </a:lnTo>
                  <a:close/>
                </a:path>
                <a:path w="1336040" h="614679">
                  <a:moveTo>
                    <a:pt x="206463" y="532409"/>
                  </a:moveTo>
                  <a:lnTo>
                    <a:pt x="186016" y="485901"/>
                  </a:lnTo>
                  <a:lnTo>
                    <a:pt x="232524" y="465467"/>
                  </a:lnTo>
                  <a:lnTo>
                    <a:pt x="252971" y="511975"/>
                  </a:lnTo>
                  <a:lnTo>
                    <a:pt x="206463" y="532409"/>
                  </a:lnTo>
                  <a:close/>
                </a:path>
                <a:path w="1336040" h="614679">
                  <a:moveTo>
                    <a:pt x="299478" y="491528"/>
                  </a:moveTo>
                  <a:lnTo>
                    <a:pt x="279031" y="445020"/>
                  </a:lnTo>
                  <a:lnTo>
                    <a:pt x="325539" y="424586"/>
                  </a:lnTo>
                  <a:lnTo>
                    <a:pt x="345986" y="471093"/>
                  </a:lnTo>
                  <a:lnTo>
                    <a:pt x="299478" y="491528"/>
                  </a:lnTo>
                  <a:close/>
                </a:path>
                <a:path w="1336040" h="614679">
                  <a:moveTo>
                    <a:pt x="392493" y="450646"/>
                  </a:moveTo>
                  <a:lnTo>
                    <a:pt x="372046" y="404139"/>
                  </a:lnTo>
                  <a:lnTo>
                    <a:pt x="418553" y="383705"/>
                  </a:lnTo>
                  <a:lnTo>
                    <a:pt x="439000" y="430212"/>
                  </a:lnTo>
                  <a:lnTo>
                    <a:pt x="392493" y="450646"/>
                  </a:lnTo>
                  <a:close/>
                </a:path>
                <a:path w="1336040" h="614679">
                  <a:moveTo>
                    <a:pt x="485508" y="409778"/>
                  </a:moveTo>
                  <a:lnTo>
                    <a:pt x="465061" y="363270"/>
                  </a:lnTo>
                  <a:lnTo>
                    <a:pt x="511568" y="342823"/>
                  </a:lnTo>
                  <a:lnTo>
                    <a:pt x="532002" y="389331"/>
                  </a:lnTo>
                  <a:lnTo>
                    <a:pt x="485508" y="409778"/>
                  </a:lnTo>
                  <a:close/>
                </a:path>
                <a:path w="1336040" h="614679">
                  <a:moveTo>
                    <a:pt x="578510" y="368896"/>
                  </a:moveTo>
                  <a:lnTo>
                    <a:pt x="558076" y="322389"/>
                  </a:lnTo>
                  <a:lnTo>
                    <a:pt x="604583" y="301955"/>
                  </a:lnTo>
                  <a:lnTo>
                    <a:pt x="625017" y="348462"/>
                  </a:lnTo>
                  <a:lnTo>
                    <a:pt x="578510" y="368896"/>
                  </a:lnTo>
                  <a:close/>
                </a:path>
                <a:path w="1336040" h="614679">
                  <a:moveTo>
                    <a:pt x="671525" y="328015"/>
                  </a:moveTo>
                  <a:lnTo>
                    <a:pt x="651090" y="281508"/>
                  </a:lnTo>
                  <a:lnTo>
                    <a:pt x="697598" y="261073"/>
                  </a:lnTo>
                  <a:lnTo>
                    <a:pt x="718032" y="307581"/>
                  </a:lnTo>
                  <a:lnTo>
                    <a:pt x="671525" y="328015"/>
                  </a:lnTo>
                  <a:close/>
                </a:path>
                <a:path w="1336040" h="614679">
                  <a:moveTo>
                    <a:pt x="764539" y="287134"/>
                  </a:moveTo>
                  <a:lnTo>
                    <a:pt x="744105" y="240626"/>
                  </a:lnTo>
                  <a:lnTo>
                    <a:pt x="790613" y="220192"/>
                  </a:lnTo>
                  <a:lnTo>
                    <a:pt x="811047" y="266700"/>
                  </a:lnTo>
                  <a:lnTo>
                    <a:pt x="764539" y="287134"/>
                  </a:lnTo>
                  <a:close/>
                </a:path>
                <a:path w="1336040" h="614679">
                  <a:moveTo>
                    <a:pt x="857554" y="246265"/>
                  </a:moveTo>
                  <a:lnTo>
                    <a:pt x="837120" y="199758"/>
                  </a:lnTo>
                  <a:lnTo>
                    <a:pt x="883627" y="179311"/>
                  </a:lnTo>
                  <a:lnTo>
                    <a:pt x="904062" y="225818"/>
                  </a:lnTo>
                  <a:lnTo>
                    <a:pt x="857554" y="246265"/>
                  </a:lnTo>
                  <a:close/>
                </a:path>
                <a:path w="1336040" h="614679">
                  <a:moveTo>
                    <a:pt x="950569" y="205384"/>
                  </a:moveTo>
                  <a:lnTo>
                    <a:pt x="930135" y="158876"/>
                  </a:lnTo>
                  <a:lnTo>
                    <a:pt x="976642" y="138442"/>
                  </a:lnTo>
                  <a:lnTo>
                    <a:pt x="997076" y="184950"/>
                  </a:lnTo>
                  <a:lnTo>
                    <a:pt x="950569" y="205384"/>
                  </a:lnTo>
                  <a:close/>
                </a:path>
                <a:path w="1336040" h="614679">
                  <a:moveTo>
                    <a:pt x="1043584" y="164503"/>
                  </a:moveTo>
                  <a:lnTo>
                    <a:pt x="1023150" y="117995"/>
                  </a:lnTo>
                  <a:lnTo>
                    <a:pt x="1069657" y="97561"/>
                  </a:lnTo>
                  <a:lnTo>
                    <a:pt x="1090091" y="144068"/>
                  </a:lnTo>
                  <a:lnTo>
                    <a:pt x="1043584" y="164503"/>
                  </a:lnTo>
                  <a:close/>
                </a:path>
              </a:pathLst>
            </a:custGeom>
            <a:solidFill>
              <a:srgbClr val="4471C4"/>
            </a:solidFill>
          </p:spPr>
          <p:txBody>
            <a:bodyPr wrap="square" lIns="0" tIns="0" rIns="0" bIns="0" rtlCol="0"/>
            <a:lstStyle/>
            <a:p/>
          </p:txBody>
        </p:sp>
        <p:sp>
          <p:nvSpPr>
            <p:cNvPr id="35" name="object 35"/>
            <p:cNvSpPr/>
            <p:nvPr/>
          </p:nvSpPr>
          <p:spPr>
            <a:xfrm>
              <a:off x="7136472" y="4142994"/>
              <a:ext cx="809625" cy="1012825"/>
            </a:xfrm>
            <a:custGeom>
              <a:avLst/>
              <a:gdLst/>
              <a:ahLst/>
              <a:cxnLst/>
              <a:rect l="l" t="t" r="r" b="b"/>
              <a:pathLst>
                <a:path w="809625" h="1012825">
                  <a:moveTo>
                    <a:pt x="662254" y="867879"/>
                  </a:moveTo>
                  <a:lnTo>
                    <a:pt x="630720" y="828052"/>
                  </a:lnTo>
                  <a:lnTo>
                    <a:pt x="670547" y="796518"/>
                  </a:lnTo>
                  <a:lnTo>
                    <a:pt x="702081" y="836345"/>
                  </a:lnTo>
                  <a:lnTo>
                    <a:pt x="662254" y="867879"/>
                  </a:lnTo>
                  <a:close/>
                </a:path>
                <a:path w="809625" h="1012825">
                  <a:moveTo>
                    <a:pt x="793943" y="938923"/>
                  </a:moveTo>
                  <a:lnTo>
                    <a:pt x="718515" y="938923"/>
                  </a:lnTo>
                  <a:lnTo>
                    <a:pt x="758342" y="907389"/>
                  </a:lnTo>
                  <a:lnTo>
                    <a:pt x="734683" y="877521"/>
                  </a:lnTo>
                  <a:lnTo>
                    <a:pt x="774509" y="845985"/>
                  </a:lnTo>
                  <a:lnTo>
                    <a:pt x="793943" y="938923"/>
                  </a:lnTo>
                  <a:close/>
                </a:path>
                <a:path w="809625" h="1012825">
                  <a:moveTo>
                    <a:pt x="694865" y="909051"/>
                  </a:moveTo>
                  <a:lnTo>
                    <a:pt x="693801" y="907707"/>
                  </a:lnTo>
                  <a:lnTo>
                    <a:pt x="733615" y="876172"/>
                  </a:lnTo>
                  <a:lnTo>
                    <a:pt x="734683" y="877521"/>
                  </a:lnTo>
                  <a:lnTo>
                    <a:pt x="694865" y="909051"/>
                  </a:lnTo>
                  <a:close/>
                </a:path>
                <a:path w="809625" h="1012825">
                  <a:moveTo>
                    <a:pt x="718515" y="938923"/>
                  </a:moveTo>
                  <a:lnTo>
                    <a:pt x="694865" y="909051"/>
                  </a:lnTo>
                  <a:lnTo>
                    <a:pt x="734683" y="877521"/>
                  </a:lnTo>
                  <a:lnTo>
                    <a:pt x="758342" y="907389"/>
                  </a:lnTo>
                  <a:lnTo>
                    <a:pt x="718515" y="938923"/>
                  </a:lnTo>
                  <a:close/>
                </a:path>
                <a:path w="809625" h="1012825">
                  <a:moveTo>
                    <a:pt x="809383" y="1012761"/>
                  </a:moveTo>
                  <a:lnTo>
                    <a:pt x="655040" y="940587"/>
                  </a:lnTo>
                  <a:lnTo>
                    <a:pt x="694865" y="909051"/>
                  </a:lnTo>
                  <a:lnTo>
                    <a:pt x="718515" y="938923"/>
                  </a:lnTo>
                  <a:lnTo>
                    <a:pt x="793943" y="938923"/>
                  </a:lnTo>
                  <a:lnTo>
                    <a:pt x="809383" y="1012761"/>
                  </a:lnTo>
                  <a:close/>
                </a:path>
                <a:path w="809625" h="1012825">
                  <a:moveTo>
                    <a:pt x="31534" y="71361"/>
                  </a:moveTo>
                  <a:lnTo>
                    <a:pt x="0" y="31534"/>
                  </a:lnTo>
                  <a:lnTo>
                    <a:pt x="39827" y="0"/>
                  </a:lnTo>
                  <a:lnTo>
                    <a:pt x="71361" y="39827"/>
                  </a:lnTo>
                  <a:lnTo>
                    <a:pt x="31534" y="71361"/>
                  </a:lnTo>
                  <a:close/>
                </a:path>
                <a:path w="809625" h="1012825">
                  <a:moveTo>
                    <a:pt x="94602" y="151015"/>
                  </a:moveTo>
                  <a:lnTo>
                    <a:pt x="63068" y="111188"/>
                  </a:lnTo>
                  <a:lnTo>
                    <a:pt x="102895" y="79654"/>
                  </a:lnTo>
                  <a:lnTo>
                    <a:pt x="134429" y="119481"/>
                  </a:lnTo>
                  <a:lnTo>
                    <a:pt x="94602" y="151015"/>
                  </a:lnTo>
                  <a:close/>
                </a:path>
                <a:path w="809625" h="1012825">
                  <a:moveTo>
                    <a:pt x="157683" y="230670"/>
                  </a:moveTo>
                  <a:lnTo>
                    <a:pt x="126149" y="190842"/>
                  </a:lnTo>
                  <a:lnTo>
                    <a:pt x="165963" y="159308"/>
                  </a:lnTo>
                  <a:lnTo>
                    <a:pt x="197510" y="199135"/>
                  </a:lnTo>
                  <a:lnTo>
                    <a:pt x="157683" y="230670"/>
                  </a:lnTo>
                  <a:close/>
                </a:path>
                <a:path w="809625" h="1012825">
                  <a:moveTo>
                    <a:pt x="220751" y="310324"/>
                  </a:moveTo>
                  <a:lnTo>
                    <a:pt x="189217" y="270497"/>
                  </a:lnTo>
                  <a:lnTo>
                    <a:pt x="229044" y="238950"/>
                  </a:lnTo>
                  <a:lnTo>
                    <a:pt x="260578" y="278777"/>
                  </a:lnTo>
                  <a:lnTo>
                    <a:pt x="220751" y="310324"/>
                  </a:lnTo>
                  <a:close/>
                </a:path>
                <a:path w="809625" h="1012825">
                  <a:moveTo>
                    <a:pt x="283819" y="389966"/>
                  </a:moveTo>
                  <a:lnTo>
                    <a:pt x="252285" y="350138"/>
                  </a:lnTo>
                  <a:lnTo>
                    <a:pt x="292112" y="318604"/>
                  </a:lnTo>
                  <a:lnTo>
                    <a:pt x="323646" y="358432"/>
                  </a:lnTo>
                  <a:lnTo>
                    <a:pt x="283819" y="389966"/>
                  </a:lnTo>
                  <a:close/>
                </a:path>
                <a:path w="809625" h="1012825">
                  <a:moveTo>
                    <a:pt x="346900" y="469620"/>
                  </a:moveTo>
                  <a:lnTo>
                    <a:pt x="315366" y="429793"/>
                  </a:lnTo>
                  <a:lnTo>
                    <a:pt x="355180" y="398259"/>
                  </a:lnTo>
                  <a:lnTo>
                    <a:pt x="386727" y="438086"/>
                  </a:lnTo>
                  <a:lnTo>
                    <a:pt x="346900" y="469620"/>
                  </a:lnTo>
                  <a:close/>
                </a:path>
                <a:path w="809625" h="1012825">
                  <a:moveTo>
                    <a:pt x="409968" y="549275"/>
                  </a:moveTo>
                  <a:lnTo>
                    <a:pt x="378434" y="509447"/>
                  </a:lnTo>
                  <a:lnTo>
                    <a:pt x="418261" y="477913"/>
                  </a:lnTo>
                  <a:lnTo>
                    <a:pt x="449795" y="517740"/>
                  </a:lnTo>
                  <a:lnTo>
                    <a:pt x="409968" y="549275"/>
                  </a:lnTo>
                  <a:close/>
                </a:path>
                <a:path w="809625" h="1012825">
                  <a:moveTo>
                    <a:pt x="473036" y="628929"/>
                  </a:moveTo>
                  <a:lnTo>
                    <a:pt x="441502" y="589102"/>
                  </a:lnTo>
                  <a:lnTo>
                    <a:pt x="481329" y="557568"/>
                  </a:lnTo>
                  <a:lnTo>
                    <a:pt x="512864" y="597395"/>
                  </a:lnTo>
                  <a:lnTo>
                    <a:pt x="473036" y="628929"/>
                  </a:lnTo>
                  <a:close/>
                </a:path>
                <a:path w="809625" h="1012825">
                  <a:moveTo>
                    <a:pt x="536117" y="708583"/>
                  </a:moveTo>
                  <a:lnTo>
                    <a:pt x="504583" y="668756"/>
                  </a:lnTo>
                  <a:lnTo>
                    <a:pt x="544398" y="637209"/>
                  </a:lnTo>
                  <a:lnTo>
                    <a:pt x="575945" y="677036"/>
                  </a:lnTo>
                  <a:lnTo>
                    <a:pt x="536117" y="708583"/>
                  </a:lnTo>
                  <a:close/>
                </a:path>
                <a:path w="809625" h="1012825">
                  <a:moveTo>
                    <a:pt x="599185" y="788225"/>
                  </a:moveTo>
                  <a:lnTo>
                    <a:pt x="567651" y="748398"/>
                  </a:lnTo>
                  <a:lnTo>
                    <a:pt x="607479" y="716864"/>
                  </a:lnTo>
                  <a:lnTo>
                    <a:pt x="639013" y="756691"/>
                  </a:lnTo>
                  <a:lnTo>
                    <a:pt x="599185" y="788225"/>
                  </a:lnTo>
                  <a:close/>
                </a:path>
              </a:pathLst>
            </a:custGeom>
            <a:solidFill>
              <a:srgbClr val="C00000"/>
            </a:solidFill>
          </p:spPr>
          <p:txBody>
            <a:bodyPr wrap="square" lIns="0" tIns="0" rIns="0" bIns="0" rtlCol="0"/>
            <a:lstStyle/>
            <a:p/>
          </p:txBody>
        </p:sp>
        <p:sp>
          <p:nvSpPr>
            <p:cNvPr id="36" name="object 36"/>
            <p:cNvSpPr/>
            <p:nvPr/>
          </p:nvSpPr>
          <p:spPr>
            <a:xfrm>
              <a:off x="7138149" y="3283445"/>
              <a:ext cx="1173480" cy="848360"/>
            </a:xfrm>
            <a:custGeom>
              <a:avLst/>
              <a:gdLst/>
              <a:ahLst/>
              <a:cxnLst/>
              <a:rect l="l" t="t" r="r" b="b"/>
              <a:pathLst>
                <a:path w="1173479" h="848360">
                  <a:moveTo>
                    <a:pt x="1093533" y="150583"/>
                  </a:moveTo>
                  <a:lnTo>
                    <a:pt x="1004963" y="26568"/>
                  </a:lnTo>
                  <a:lnTo>
                    <a:pt x="1173264" y="0"/>
                  </a:lnTo>
                  <a:lnTo>
                    <a:pt x="1093533" y="150583"/>
                  </a:lnTo>
                  <a:close/>
                </a:path>
                <a:path w="1173479" h="848360">
                  <a:moveTo>
                    <a:pt x="1021664" y="139484"/>
                  </a:moveTo>
                  <a:lnTo>
                    <a:pt x="992136" y="98145"/>
                  </a:lnTo>
                  <a:lnTo>
                    <a:pt x="1033487" y="68630"/>
                  </a:lnTo>
                  <a:lnTo>
                    <a:pt x="1063002" y="109969"/>
                  </a:lnTo>
                  <a:lnTo>
                    <a:pt x="1021664" y="139484"/>
                  </a:lnTo>
                  <a:close/>
                </a:path>
                <a:path w="1173479" h="848360">
                  <a:moveTo>
                    <a:pt x="29527" y="848080"/>
                  </a:moveTo>
                  <a:lnTo>
                    <a:pt x="0" y="806742"/>
                  </a:lnTo>
                  <a:lnTo>
                    <a:pt x="41338" y="777214"/>
                  </a:lnTo>
                  <a:lnTo>
                    <a:pt x="70866" y="818553"/>
                  </a:lnTo>
                  <a:lnTo>
                    <a:pt x="29527" y="848080"/>
                  </a:lnTo>
                  <a:close/>
                </a:path>
                <a:path w="1173479" h="848360">
                  <a:moveTo>
                    <a:pt x="112204" y="789025"/>
                  </a:moveTo>
                  <a:lnTo>
                    <a:pt x="82676" y="747687"/>
                  </a:lnTo>
                  <a:lnTo>
                    <a:pt x="124015" y="718172"/>
                  </a:lnTo>
                  <a:lnTo>
                    <a:pt x="153543" y="759510"/>
                  </a:lnTo>
                  <a:lnTo>
                    <a:pt x="112204" y="789025"/>
                  </a:lnTo>
                  <a:close/>
                </a:path>
                <a:path w="1173479" h="848360">
                  <a:moveTo>
                    <a:pt x="194881" y="729983"/>
                  </a:moveTo>
                  <a:lnTo>
                    <a:pt x="165353" y="688644"/>
                  </a:lnTo>
                  <a:lnTo>
                    <a:pt x="206692" y="659117"/>
                  </a:lnTo>
                  <a:lnTo>
                    <a:pt x="236220" y="700455"/>
                  </a:lnTo>
                  <a:lnTo>
                    <a:pt x="194881" y="729983"/>
                  </a:lnTo>
                  <a:close/>
                </a:path>
                <a:path w="1173479" h="848360">
                  <a:moveTo>
                    <a:pt x="277558" y="670928"/>
                  </a:moveTo>
                  <a:lnTo>
                    <a:pt x="248031" y="629589"/>
                  </a:lnTo>
                  <a:lnTo>
                    <a:pt x="289369" y="600075"/>
                  </a:lnTo>
                  <a:lnTo>
                    <a:pt x="318897" y="641413"/>
                  </a:lnTo>
                  <a:lnTo>
                    <a:pt x="277558" y="670928"/>
                  </a:lnTo>
                  <a:close/>
                </a:path>
                <a:path w="1173479" h="848360">
                  <a:moveTo>
                    <a:pt x="360235" y="611886"/>
                  </a:moveTo>
                  <a:lnTo>
                    <a:pt x="330708" y="570547"/>
                  </a:lnTo>
                  <a:lnTo>
                    <a:pt x="372059" y="541020"/>
                  </a:lnTo>
                  <a:lnTo>
                    <a:pt x="401574" y="582358"/>
                  </a:lnTo>
                  <a:lnTo>
                    <a:pt x="360235" y="611886"/>
                  </a:lnTo>
                  <a:close/>
                </a:path>
                <a:path w="1173479" h="848360">
                  <a:moveTo>
                    <a:pt x="442912" y="552831"/>
                  </a:moveTo>
                  <a:lnTo>
                    <a:pt x="413397" y="511492"/>
                  </a:lnTo>
                  <a:lnTo>
                    <a:pt x="454736" y="481964"/>
                  </a:lnTo>
                  <a:lnTo>
                    <a:pt x="484250" y="523303"/>
                  </a:lnTo>
                  <a:lnTo>
                    <a:pt x="442912" y="552831"/>
                  </a:lnTo>
                  <a:close/>
                </a:path>
                <a:path w="1173479" h="848360">
                  <a:moveTo>
                    <a:pt x="525602" y="493788"/>
                  </a:moveTo>
                  <a:lnTo>
                    <a:pt x="496074" y="452450"/>
                  </a:lnTo>
                  <a:lnTo>
                    <a:pt x="537413" y="422922"/>
                  </a:lnTo>
                  <a:lnTo>
                    <a:pt x="566940" y="464261"/>
                  </a:lnTo>
                  <a:lnTo>
                    <a:pt x="525602" y="493788"/>
                  </a:lnTo>
                  <a:close/>
                </a:path>
                <a:path w="1173479" h="848360">
                  <a:moveTo>
                    <a:pt x="608279" y="434733"/>
                  </a:moveTo>
                  <a:lnTo>
                    <a:pt x="578751" y="393395"/>
                  </a:lnTo>
                  <a:lnTo>
                    <a:pt x="620090" y="363867"/>
                  </a:lnTo>
                  <a:lnTo>
                    <a:pt x="649617" y="405206"/>
                  </a:lnTo>
                  <a:lnTo>
                    <a:pt x="608279" y="434733"/>
                  </a:lnTo>
                  <a:close/>
                </a:path>
                <a:path w="1173479" h="848360">
                  <a:moveTo>
                    <a:pt x="690956" y="375691"/>
                  </a:moveTo>
                  <a:lnTo>
                    <a:pt x="661428" y="334352"/>
                  </a:lnTo>
                  <a:lnTo>
                    <a:pt x="702767" y="304825"/>
                  </a:lnTo>
                  <a:lnTo>
                    <a:pt x="732294" y="346163"/>
                  </a:lnTo>
                  <a:lnTo>
                    <a:pt x="690956" y="375691"/>
                  </a:lnTo>
                  <a:close/>
                </a:path>
                <a:path w="1173479" h="848360">
                  <a:moveTo>
                    <a:pt x="773633" y="316636"/>
                  </a:moveTo>
                  <a:lnTo>
                    <a:pt x="744105" y="275297"/>
                  </a:lnTo>
                  <a:lnTo>
                    <a:pt x="785444" y="245770"/>
                  </a:lnTo>
                  <a:lnTo>
                    <a:pt x="814971" y="287108"/>
                  </a:lnTo>
                  <a:lnTo>
                    <a:pt x="773633" y="316636"/>
                  </a:lnTo>
                  <a:close/>
                </a:path>
                <a:path w="1173479" h="848360">
                  <a:moveTo>
                    <a:pt x="856310" y="257594"/>
                  </a:moveTo>
                  <a:lnTo>
                    <a:pt x="826782" y="216242"/>
                  </a:lnTo>
                  <a:lnTo>
                    <a:pt x="868121" y="186728"/>
                  </a:lnTo>
                  <a:lnTo>
                    <a:pt x="897648" y="228066"/>
                  </a:lnTo>
                  <a:lnTo>
                    <a:pt x="856310" y="257594"/>
                  </a:lnTo>
                  <a:close/>
                </a:path>
                <a:path w="1173479" h="848360">
                  <a:moveTo>
                    <a:pt x="938987" y="198539"/>
                  </a:moveTo>
                  <a:lnTo>
                    <a:pt x="909459" y="157200"/>
                  </a:lnTo>
                  <a:lnTo>
                    <a:pt x="950798" y="127673"/>
                  </a:lnTo>
                  <a:lnTo>
                    <a:pt x="980325" y="169011"/>
                  </a:lnTo>
                  <a:lnTo>
                    <a:pt x="938987" y="198539"/>
                  </a:lnTo>
                  <a:close/>
                </a:path>
              </a:pathLst>
            </a:custGeom>
            <a:solidFill>
              <a:srgbClr val="4471C4"/>
            </a:solidFill>
          </p:spPr>
          <p:txBody>
            <a:bodyPr wrap="square" lIns="0" tIns="0" rIns="0" bIns="0" rtlCol="0"/>
            <a:lstStyle/>
            <a:p/>
          </p:txBody>
        </p:sp>
        <p:sp>
          <p:nvSpPr>
            <p:cNvPr id="37" name="object 37"/>
            <p:cNvSpPr/>
            <p:nvPr/>
          </p:nvSpPr>
          <p:spPr>
            <a:xfrm>
              <a:off x="7153224" y="4116882"/>
              <a:ext cx="1313180" cy="533400"/>
            </a:xfrm>
            <a:custGeom>
              <a:avLst/>
              <a:gdLst/>
              <a:ahLst/>
              <a:cxnLst/>
              <a:rect l="l" t="t" r="r" b="b"/>
              <a:pathLst>
                <a:path w="1313179" h="533400">
                  <a:moveTo>
                    <a:pt x="1294700" y="495757"/>
                  </a:moveTo>
                  <a:lnTo>
                    <a:pt x="1188275" y="495757"/>
                  </a:lnTo>
                  <a:lnTo>
                    <a:pt x="1206207" y="448221"/>
                  </a:lnTo>
                  <a:lnTo>
                    <a:pt x="1179541" y="438168"/>
                  </a:lnTo>
                  <a:lnTo>
                    <a:pt x="1197470" y="390639"/>
                  </a:lnTo>
                  <a:lnTo>
                    <a:pt x="1294700" y="495757"/>
                  </a:lnTo>
                  <a:close/>
                </a:path>
                <a:path w="1313179" h="533400">
                  <a:moveTo>
                    <a:pt x="1161613" y="485696"/>
                  </a:moveTo>
                  <a:lnTo>
                    <a:pt x="1140752" y="477824"/>
                  </a:lnTo>
                  <a:lnTo>
                    <a:pt x="1158671" y="430301"/>
                  </a:lnTo>
                  <a:lnTo>
                    <a:pt x="1179541" y="438168"/>
                  </a:lnTo>
                  <a:lnTo>
                    <a:pt x="1161613" y="485696"/>
                  </a:lnTo>
                  <a:close/>
                </a:path>
                <a:path w="1313179" h="533400">
                  <a:moveTo>
                    <a:pt x="1188275" y="495757"/>
                  </a:moveTo>
                  <a:lnTo>
                    <a:pt x="1161613" y="485696"/>
                  </a:lnTo>
                  <a:lnTo>
                    <a:pt x="1179541" y="438168"/>
                  </a:lnTo>
                  <a:lnTo>
                    <a:pt x="1206207" y="448221"/>
                  </a:lnTo>
                  <a:lnTo>
                    <a:pt x="1188275" y="495757"/>
                  </a:lnTo>
                  <a:close/>
                </a:path>
                <a:path w="1313179" h="533400">
                  <a:moveTo>
                    <a:pt x="1143685" y="533222"/>
                  </a:moveTo>
                  <a:lnTo>
                    <a:pt x="1161613" y="485696"/>
                  </a:lnTo>
                  <a:lnTo>
                    <a:pt x="1188275" y="495757"/>
                  </a:lnTo>
                  <a:lnTo>
                    <a:pt x="1294700" y="495757"/>
                  </a:lnTo>
                  <a:lnTo>
                    <a:pt x="1313167" y="515721"/>
                  </a:lnTo>
                  <a:lnTo>
                    <a:pt x="1143685" y="533222"/>
                  </a:lnTo>
                  <a:close/>
                </a:path>
                <a:path w="1313179" h="533400">
                  <a:moveTo>
                    <a:pt x="47536" y="65468"/>
                  </a:moveTo>
                  <a:lnTo>
                    <a:pt x="0" y="47536"/>
                  </a:lnTo>
                  <a:lnTo>
                    <a:pt x="17932" y="0"/>
                  </a:lnTo>
                  <a:lnTo>
                    <a:pt x="65468" y="17932"/>
                  </a:lnTo>
                  <a:lnTo>
                    <a:pt x="47536" y="65468"/>
                  </a:lnTo>
                  <a:close/>
                </a:path>
                <a:path w="1313179" h="533400">
                  <a:moveTo>
                    <a:pt x="142595" y="101320"/>
                  </a:moveTo>
                  <a:lnTo>
                    <a:pt x="95072" y="83388"/>
                  </a:lnTo>
                  <a:lnTo>
                    <a:pt x="112991" y="35864"/>
                  </a:lnTo>
                  <a:lnTo>
                    <a:pt x="160527" y="53784"/>
                  </a:lnTo>
                  <a:lnTo>
                    <a:pt x="142595" y="101320"/>
                  </a:lnTo>
                  <a:close/>
                </a:path>
                <a:path w="1313179" h="533400">
                  <a:moveTo>
                    <a:pt x="237655" y="137172"/>
                  </a:moveTo>
                  <a:lnTo>
                    <a:pt x="190131" y="119252"/>
                  </a:lnTo>
                  <a:lnTo>
                    <a:pt x="208064" y="71716"/>
                  </a:lnTo>
                  <a:lnTo>
                    <a:pt x="255587" y="89649"/>
                  </a:lnTo>
                  <a:lnTo>
                    <a:pt x="237655" y="137172"/>
                  </a:lnTo>
                  <a:close/>
                </a:path>
                <a:path w="1313179" h="533400">
                  <a:moveTo>
                    <a:pt x="332727" y="173037"/>
                  </a:moveTo>
                  <a:lnTo>
                    <a:pt x="285191" y="155105"/>
                  </a:lnTo>
                  <a:lnTo>
                    <a:pt x="303123" y="107581"/>
                  </a:lnTo>
                  <a:lnTo>
                    <a:pt x="350647" y="125501"/>
                  </a:lnTo>
                  <a:lnTo>
                    <a:pt x="332727" y="173037"/>
                  </a:lnTo>
                  <a:close/>
                </a:path>
                <a:path w="1313179" h="533400">
                  <a:moveTo>
                    <a:pt x="427786" y="208889"/>
                  </a:moveTo>
                  <a:lnTo>
                    <a:pt x="380250" y="190969"/>
                  </a:lnTo>
                  <a:lnTo>
                    <a:pt x="398183" y="143433"/>
                  </a:lnTo>
                  <a:lnTo>
                    <a:pt x="445706" y="161366"/>
                  </a:lnTo>
                  <a:lnTo>
                    <a:pt x="427786" y="208889"/>
                  </a:lnTo>
                  <a:close/>
                </a:path>
                <a:path w="1313179" h="533400">
                  <a:moveTo>
                    <a:pt x="522846" y="244754"/>
                  </a:moveTo>
                  <a:lnTo>
                    <a:pt x="475310" y="226822"/>
                  </a:lnTo>
                  <a:lnTo>
                    <a:pt x="493242" y="179285"/>
                  </a:lnTo>
                  <a:lnTo>
                    <a:pt x="540778" y="197218"/>
                  </a:lnTo>
                  <a:lnTo>
                    <a:pt x="522846" y="244754"/>
                  </a:lnTo>
                  <a:close/>
                </a:path>
                <a:path w="1313179" h="533400">
                  <a:moveTo>
                    <a:pt x="617905" y="280606"/>
                  </a:moveTo>
                  <a:lnTo>
                    <a:pt x="570382" y="262674"/>
                  </a:lnTo>
                  <a:lnTo>
                    <a:pt x="588302" y="215150"/>
                  </a:lnTo>
                  <a:lnTo>
                    <a:pt x="635838" y="233083"/>
                  </a:lnTo>
                  <a:lnTo>
                    <a:pt x="617905" y="280606"/>
                  </a:lnTo>
                  <a:close/>
                </a:path>
                <a:path w="1313179" h="533400">
                  <a:moveTo>
                    <a:pt x="712965" y="316471"/>
                  </a:moveTo>
                  <a:lnTo>
                    <a:pt x="665441" y="298538"/>
                  </a:lnTo>
                  <a:lnTo>
                    <a:pt x="683374" y="251002"/>
                  </a:lnTo>
                  <a:lnTo>
                    <a:pt x="730897" y="268935"/>
                  </a:lnTo>
                  <a:lnTo>
                    <a:pt x="712965" y="316471"/>
                  </a:lnTo>
                  <a:close/>
                </a:path>
                <a:path w="1313179" h="533400">
                  <a:moveTo>
                    <a:pt x="808037" y="352323"/>
                  </a:moveTo>
                  <a:lnTo>
                    <a:pt x="760501" y="334391"/>
                  </a:lnTo>
                  <a:lnTo>
                    <a:pt x="778433" y="286867"/>
                  </a:lnTo>
                  <a:lnTo>
                    <a:pt x="825957" y="304787"/>
                  </a:lnTo>
                  <a:lnTo>
                    <a:pt x="808037" y="352323"/>
                  </a:lnTo>
                  <a:close/>
                </a:path>
                <a:path w="1313179" h="533400">
                  <a:moveTo>
                    <a:pt x="903097" y="388188"/>
                  </a:moveTo>
                  <a:lnTo>
                    <a:pt x="855560" y="370255"/>
                  </a:lnTo>
                  <a:lnTo>
                    <a:pt x="873493" y="322719"/>
                  </a:lnTo>
                  <a:lnTo>
                    <a:pt x="921029" y="340652"/>
                  </a:lnTo>
                  <a:lnTo>
                    <a:pt x="903097" y="388188"/>
                  </a:lnTo>
                  <a:close/>
                </a:path>
                <a:path w="1313179" h="533400">
                  <a:moveTo>
                    <a:pt x="998156" y="424040"/>
                  </a:moveTo>
                  <a:lnTo>
                    <a:pt x="950620" y="406107"/>
                  </a:lnTo>
                  <a:lnTo>
                    <a:pt x="968552" y="358584"/>
                  </a:lnTo>
                  <a:lnTo>
                    <a:pt x="1016088" y="376504"/>
                  </a:lnTo>
                  <a:lnTo>
                    <a:pt x="998156" y="424040"/>
                  </a:lnTo>
                  <a:close/>
                </a:path>
                <a:path w="1313179" h="533400">
                  <a:moveTo>
                    <a:pt x="1093216" y="459892"/>
                  </a:moveTo>
                  <a:lnTo>
                    <a:pt x="1045692" y="441972"/>
                  </a:lnTo>
                  <a:lnTo>
                    <a:pt x="1063612" y="394436"/>
                  </a:lnTo>
                  <a:lnTo>
                    <a:pt x="1111148" y="412369"/>
                  </a:lnTo>
                  <a:lnTo>
                    <a:pt x="1093216" y="459892"/>
                  </a:lnTo>
                  <a:close/>
                </a:path>
              </a:pathLst>
            </a:custGeom>
            <a:solidFill>
              <a:srgbClr val="C00000"/>
            </a:solidFill>
          </p:spPr>
          <p:txBody>
            <a:bodyPr wrap="square" lIns="0" tIns="0" rIns="0" bIns="0" rtlCol="0"/>
            <a:lstStyle/>
            <a:p/>
          </p:txBody>
        </p:sp>
        <p:sp>
          <p:nvSpPr>
            <p:cNvPr id="38" name="object 38"/>
            <p:cNvSpPr/>
            <p:nvPr/>
          </p:nvSpPr>
          <p:spPr>
            <a:xfrm>
              <a:off x="6559410" y="4133926"/>
              <a:ext cx="615950" cy="1162050"/>
            </a:xfrm>
            <a:custGeom>
              <a:avLst/>
              <a:gdLst/>
              <a:ahLst/>
              <a:cxnLst/>
              <a:rect l="l" t="t" r="r" b="b"/>
              <a:pathLst>
                <a:path w="615950" h="1162050">
                  <a:moveTo>
                    <a:pt x="0" y="1161948"/>
                  </a:moveTo>
                  <a:lnTo>
                    <a:pt x="2133" y="991577"/>
                  </a:lnTo>
                  <a:lnTo>
                    <a:pt x="47285" y="1014862"/>
                  </a:lnTo>
                  <a:lnTo>
                    <a:pt x="35128" y="1038428"/>
                  </a:lnTo>
                  <a:lnTo>
                    <a:pt x="80276" y="1061707"/>
                  </a:lnTo>
                  <a:lnTo>
                    <a:pt x="137196" y="1061707"/>
                  </a:lnTo>
                  <a:lnTo>
                    <a:pt x="0" y="1161948"/>
                  </a:lnTo>
                  <a:close/>
                </a:path>
                <a:path w="615950" h="1162050">
                  <a:moveTo>
                    <a:pt x="92432" y="1038145"/>
                  </a:moveTo>
                  <a:lnTo>
                    <a:pt x="47285" y="1014862"/>
                  </a:lnTo>
                  <a:lnTo>
                    <a:pt x="58420" y="993279"/>
                  </a:lnTo>
                  <a:lnTo>
                    <a:pt x="103568" y="1016558"/>
                  </a:lnTo>
                  <a:lnTo>
                    <a:pt x="92432" y="1038145"/>
                  </a:lnTo>
                  <a:close/>
                </a:path>
                <a:path w="615950" h="1162050">
                  <a:moveTo>
                    <a:pt x="80276" y="1061707"/>
                  </a:moveTo>
                  <a:lnTo>
                    <a:pt x="35128" y="1038428"/>
                  </a:lnTo>
                  <a:lnTo>
                    <a:pt x="47285" y="1014862"/>
                  </a:lnTo>
                  <a:lnTo>
                    <a:pt x="92432" y="1038145"/>
                  </a:lnTo>
                  <a:lnTo>
                    <a:pt x="80276" y="1061707"/>
                  </a:lnTo>
                  <a:close/>
                </a:path>
                <a:path w="615950" h="1162050">
                  <a:moveTo>
                    <a:pt x="137196" y="1061707"/>
                  </a:moveTo>
                  <a:lnTo>
                    <a:pt x="80276" y="1061707"/>
                  </a:lnTo>
                  <a:lnTo>
                    <a:pt x="92432" y="1038145"/>
                  </a:lnTo>
                  <a:lnTo>
                    <a:pt x="137579" y="1061427"/>
                  </a:lnTo>
                  <a:lnTo>
                    <a:pt x="137196" y="1061707"/>
                  </a:lnTo>
                  <a:close/>
                </a:path>
                <a:path w="615950" h="1162050">
                  <a:moveTo>
                    <a:pt x="592543" y="68427"/>
                  </a:moveTo>
                  <a:lnTo>
                    <a:pt x="547395" y="45148"/>
                  </a:lnTo>
                  <a:lnTo>
                    <a:pt x="570687" y="0"/>
                  </a:lnTo>
                  <a:lnTo>
                    <a:pt x="615835" y="23279"/>
                  </a:lnTo>
                  <a:lnTo>
                    <a:pt x="592543" y="68427"/>
                  </a:lnTo>
                  <a:close/>
                </a:path>
                <a:path w="615950" h="1162050">
                  <a:moveTo>
                    <a:pt x="545973" y="158724"/>
                  </a:moveTo>
                  <a:lnTo>
                    <a:pt x="500824" y="135445"/>
                  </a:lnTo>
                  <a:lnTo>
                    <a:pt x="524116" y="90297"/>
                  </a:lnTo>
                  <a:lnTo>
                    <a:pt x="569264" y="113576"/>
                  </a:lnTo>
                  <a:lnTo>
                    <a:pt x="545973" y="158724"/>
                  </a:lnTo>
                  <a:close/>
                </a:path>
                <a:path w="615950" h="1162050">
                  <a:moveTo>
                    <a:pt x="499402" y="249021"/>
                  </a:moveTo>
                  <a:lnTo>
                    <a:pt x="454253" y="225742"/>
                  </a:lnTo>
                  <a:lnTo>
                    <a:pt x="477545" y="180594"/>
                  </a:lnTo>
                  <a:lnTo>
                    <a:pt x="522693" y="203873"/>
                  </a:lnTo>
                  <a:lnTo>
                    <a:pt x="499402" y="249021"/>
                  </a:lnTo>
                  <a:close/>
                </a:path>
                <a:path w="615950" h="1162050">
                  <a:moveTo>
                    <a:pt x="452843" y="339318"/>
                  </a:moveTo>
                  <a:lnTo>
                    <a:pt x="407682" y="316039"/>
                  </a:lnTo>
                  <a:lnTo>
                    <a:pt x="430974" y="270891"/>
                  </a:lnTo>
                  <a:lnTo>
                    <a:pt x="476123" y="294170"/>
                  </a:lnTo>
                  <a:lnTo>
                    <a:pt x="452843" y="339318"/>
                  </a:lnTo>
                  <a:close/>
                </a:path>
                <a:path w="615950" h="1162050">
                  <a:moveTo>
                    <a:pt x="406273" y="429628"/>
                  </a:moveTo>
                  <a:lnTo>
                    <a:pt x="361124" y="406336"/>
                  </a:lnTo>
                  <a:lnTo>
                    <a:pt x="384403" y="361188"/>
                  </a:lnTo>
                  <a:lnTo>
                    <a:pt x="429552" y="384467"/>
                  </a:lnTo>
                  <a:lnTo>
                    <a:pt x="406273" y="429628"/>
                  </a:lnTo>
                  <a:close/>
                </a:path>
                <a:path w="615950" h="1162050">
                  <a:moveTo>
                    <a:pt x="359702" y="519925"/>
                  </a:moveTo>
                  <a:lnTo>
                    <a:pt x="314553" y="496633"/>
                  </a:lnTo>
                  <a:lnTo>
                    <a:pt x="337832" y="451485"/>
                  </a:lnTo>
                  <a:lnTo>
                    <a:pt x="382981" y="474776"/>
                  </a:lnTo>
                  <a:lnTo>
                    <a:pt x="359702" y="519925"/>
                  </a:lnTo>
                  <a:close/>
                </a:path>
                <a:path w="615950" h="1162050">
                  <a:moveTo>
                    <a:pt x="313131" y="610222"/>
                  </a:moveTo>
                  <a:lnTo>
                    <a:pt x="267982" y="586930"/>
                  </a:lnTo>
                  <a:lnTo>
                    <a:pt x="291261" y="541782"/>
                  </a:lnTo>
                  <a:lnTo>
                    <a:pt x="336410" y="565073"/>
                  </a:lnTo>
                  <a:lnTo>
                    <a:pt x="313131" y="610222"/>
                  </a:lnTo>
                  <a:close/>
                </a:path>
                <a:path w="615950" h="1162050">
                  <a:moveTo>
                    <a:pt x="266560" y="700519"/>
                  </a:moveTo>
                  <a:lnTo>
                    <a:pt x="221411" y="677227"/>
                  </a:lnTo>
                  <a:lnTo>
                    <a:pt x="244690" y="632079"/>
                  </a:lnTo>
                  <a:lnTo>
                    <a:pt x="289839" y="655370"/>
                  </a:lnTo>
                  <a:lnTo>
                    <a:pt x="266560" y="700519"/>
                  </a:lnTo>
                  <a:close/>
                </a:path>
                <a:path w="615950" h="1162050">
                  <a:moveTo>
                    <a:pt x="219989" y="790816"/>
                  </a:moveTo>
                  <a:lnTo>
                    <a:pt x="174840" y="767524"/>
                  </a:lnTo>
                  <a:lnTo>
                    <a:pt x="198120" y="722376"/>
                  </a:lnTo>
                  <a:lnTo>
                    <a:pt x="243268" y="745667"/>
                  </a:lnTo>
                  <a:lnTo>
                    <a:pt x="219989" y="790816"/>
                  </a:lnTo>
                  <a:close/>
                </a:path>
                <a:path w="615950" h="1162050">
                  <a:moveTo>
                    <a:pt x="173418" y="881113"/>
                  </a:moveTo>
                  <a:lnTo>
                    <a:pt x="128270" y="857834"/>
                  </a:lnTo>
                  <a:lnTo>
                    <a:pt x="151549" y="812685"/>
                  </a:lnTo>
                  <a:lnTo>
                    <a:pt x="196697" y="835964"/>
                  </a:lnTo>
                  <a:lnTo>
                    <a:pt x="173418" y="881113"/>
                  </a:lnTo>
                  <a:close/>
                </a:path>
                <a:path w="615950" h="1162050">
                  <a:moveTo>
                    <a:pt x="126847" y="971410"/>
                  </a:moveTo>
                  <a:lnTo>
                    <a:pt x="81699" y="948131"/>
                  </a:lnTo>
                  <a:lnTo>
                    <a:pt x="104978" y="902982"/>
                  </a:lnTo>
                  <a:lnTo>
                    <a:pt x="150126" y="926261"/>
                  </a:lnTo>
                  <a:lnTo>
                    <a:pt x="126847" y="971410"/>
                  </a:lnTo>
                  <a:close/>
                </a:path>
              </a:pathLst>
            </a:custGeom>
            <a:solidFill>
              <a:srgbClr val="6FAC46"/>
            </a:solidFill>
          </p:spPr>
          <p:txBody>
            <a:bodyPr wrap="square" lIns="0" tIns="0" rIns="0" bIns="0" rtlCol="0"/>
            <a:lstStyle/>
            <a:p/>
          </p:txBody>
        </p:sp>
        <p:sp>
          <p:nvSpPr>
            <p:cNvPr id="39" name="object 39"/>
            <p:cNvSpPr/>
            <p:nvPr/>
          </p:nvSpPr>
          <p:spPr>
            <a:xfrm>
              <a:off x="5541353" y="2497340"/>
              <a:ext cx="3236595" cy="3284854"/>
            </a:xfrm>
            <a:custGeom>
              <a:avLst/>
              <a:gdLst/>
              <a:ahLst/>
              <a:cxnLst/>
              <a:rect l="l" t="t" r="r" b="b"/>
              <a:pathLst>
                <a:path w="3236595" h="3284854">
                  <a:moveTo>
                    <a:pt x="3236176" y="1642376"/>
                  </a:moveTo>
                  <a:lnTo>
                    <a:pt x="3185376" y="1616976"/>
                  </a:lnTo>
                  <a:lnTo>
                    <a:pt x="3083776" y="1566176"/>
                  </a:lnTo>
                  <a:lnTo>
                    <a:pt x="3083776" y="1616976"/>
                  </a:lnTo>
                  <a:lnTo>
                    <a:pt x="1643481" y="1616976"/>
                  </a:lnTo>
                  <a:lnTo>
                    <a:pt x="1643481" y="152400"/>
                  </a:lnTo>
                  <a:lnTo>
                    <a:pt x="1694281" y="152400"/>
                  </a:lnTo>
                  <a:lnTo>
                    <a:pt x="1675231" y="114300"/>
                  </a:lnTo>
                  <a:lnTo>
                    <a:pt x="1618081" y="0"/>
                  </a:lnTo>
                  <a:lnTo>
                    <a:pt x="1541881" y="152400"/>
                  </a:lnTo>
                  <a:lnTo>
                    <a:pt x="1592681" y="152400"/>
                  </a:lnTo>
                  <a:lnTo>
                    <a:pt x="1592681" y="1616976"/>
                  </a:lnTo>
                  <a:lnTo>
                    <a:pt x="152400" y="1616976"/>
                  </a:lnTo>
                  <a:lnTo>
                    <a:pt x="152400" y="1566176"/>
                  </a:lnTo>
                  <a:lnTo>
                    <a:pt x="0" y="1642376"/>
                  </a:lnTo>
                  <a:lnTo>
                    <a:pt x="152400" y="1718576"/>
                  </a:lnTo>
                  <a:lnTo>
                    <a:pt x="152400" y="1667776"/>
                  </a:lnTo>
                  <a:lnTo>
                    <a:pt x="1592681" y="1667776"/>
                  </a:lnTo>
                  <a:lnTo>
                    <a:pt x="1592681" y="3132366"/>
                  </a:lnTo>
                  <a:lnTo>
                    <a:pt x="1541881" y="3132366"/>
                  </a:lnTo>
                  <a:lnTo>
                    <a:pt x="1618081" y="3284766"/>
                  </a:lnTo>
                  <a:lnTo>
                    <a:pt x="1675231" y="3170466"/>
                  </a:lnTo>
                  <a:lnTo>
                    <a:pt x="1694281" y="3132366"/>
                  </a:lnTo>
                  <a:lnTo>
                    <a:pt x="1643481" y="3132366"/>
                  </a:lnTo>
                  <a:lnTo>
                    <a:pt x="1643481" y="1667776"/>
                  </a:lnTo>
                  <a:lnTo>
                    <a:pt x="3083776" y="1667776"/>
                  </a:lnTo>
                  <a:lnTo>
                    <a:pt x="3083776" y="1718576"/>
                  </a:lnTo>
                  <a:lnTo>
                    <a:pt x="3185376" y="1667776"/>
                  </a:lnTo>
                  <a:lnTo>
                    <a:pt x="3236176" y="1642376"/>
                  </a:lnTo>
                  <a:close/>
                </a:path>
              </a:pathLst>
            </a:custGeom>
            <a:solidFill>
              <a:srgbClr val="FFFFFF"/>
            </a:solidFill>
          </p:spPr>
          <p:txBody>
            <a:bodyPr wrap="square" lIns="0" tIns="0" rIns="0" bIns="0" rtlCol="0"/>
            <a:lstStyle/>
            <a:p/>
          </p:txBody>
        </p:sp>
      </p:grpSp>
      <p:sp>
        <p:nvSpPr>
          <p:cNvPr id="40" name="object 40"/>
          <p:cNvSpPr txBox="1"/>
          <p:nvPr/>
        </p:nvSpPr>
        <p:spPr>
          <a:xfrm>
            <a:off x="1859152" y="4695367"/>
            <a:ext cx="177800" cy="493395"/>
          </a:xfrm>
          <a:prstGeom prst="rect">
            <a:avLst/>
          </a:prstGeom>
        </p:spPr>
        <p:txBody>
          <a:bodyPr vert="vert270" wrap="square" lIns="0" tIns="0" rIns="0" bIns="0" rtlCol="0">
            <a:spAutoFit/>
          </a:bodyPr>
          <a:lstStyle/>
          <a:p>
            <a:pPr marL="12700">
              <a:lnSpc>
                <a:spcPts val="1240"/>
              </a:lnSpc>
            </a:pPr>
            <a:r>
              <a:rPr sz="1200" b="1" dirty="0">
                <a:solidFill>
                  <a:srgbClr val="00A1FF"/>
                </a:solidFill>
                <a:latin typeface="Calibri" panose="020F0502020204030204"/>
                <a:cs typeface="Calibri" panose="020F0502020204030204"/>
              </a:rPr>
              <a:t>V</a:t>
            </a:r>
            <a:r>
              <a:rPr sz="1200" b="1" spc="-5" dirty="0">
                <a:solidFill>
                  <a:srgbClr val="00A1FF"/>
                </a:solidFill>
                <a:latin typeface="Calibri" panose="020F0502020204030204"/>
                <a:cs typeface="Calibri" panose="020F0502020204030204"/>
              </a:rPr>
              <a:t>ox</a:t>
            </a:r>
            <a:r>
              <a:rPr sz="1200" b="1" dirty="0">
                <a:solidFill>
                  <a:srgbClr val="00A1FF"/>
                </a:solidFill>
                <a:latin typeface="Calibri" panose="020F0502020204030204"/>
                <a:cs typeface="Calibri" panose="020F0502020204030204"/>
              </a:rPr>
              <a:t>el</a:t>
            </a:r>
            <a:r>
              <a:rPr sz="1200" b="1" spc="-5" dirty="0">
                <a:solidFill>
                  <a:srgbClr val="00A1FF"/>
                </a:solidFill>
                <a:latin typeface="Calibri" panose="020F0502020204030204"/>
                <a:cs typeface="Calibri" panose="020F0502020204030204"/>
              </a:rPr>
              <a:t> </a:t>
            </a:r>
            <a:r>
              <a:rPr sz="1200" b="1" dirty="0">
                <a:solidFill>
                  <a:srgbClr val="00A1FF"/>
                </a:solidFill>
                <a:latin typeface="Calibri" panose="020F0502020204030204"/>
                <a:cs typeface="Calibri" panose="020F0502020204030204"/>
              </a:rPr>
              <a:t>2</a:t>
            </a:r>
            <a:endParaRPr sz="1200">
              <a:latin typeface="Calibri" panose="020F0502020204030204"/>
              <a:cs typeface="Calibri" panose="020F0502020204030204"/>
            </a:endParaRPr>
          </a:p>
        </p:txBody>
      </p:sp>
      <p:sp>
        <p:nvSpPr>
          <p:cNvPr id="41" name="object 41"/>
          <p:cNvSpPr txBox="1"/>
          <p:nvPr/>
        </p:nvSpPr>
        <p:spPr>
          <a:xfrm>
            <a:off x="1187107" y="5181612"/>
            <a:ext cx="493395" cy="208279"/>
          </a:xfrm>
          <a:prstGeom prst="rect">
            <a:avLst/>
          </a:prstGeom>
        </p:spPr>
        <p:txBody>
          <a:bodyPr vert="horz" wrap="square" lIns="0" tIns="12700" rIns="0" bIns="0" rtlCol="0">
            <a:spAutoFit/>
          </a:bodyPr>
          <a:lstStyle/>
          <a:p>
            <a:pPr marL="12700">
              <a:lnSpc>
                <a:spcPct val="100000"/>
              </a:lnSpc>
              <a:spcBef>
                <a:spcPts val="100"/>
              </a:spcBef>
            </a:pPr>
            <a:r>
              <a:rPr sz="1200" b="1" dirty="0">
                <a:solidFill>
                  <a:srgbClr val="00A1FF"/>
                </a:solidFill>
                <a:latin typeface="Calibri" panose="020F0502020204030204"/>
                <a:cs typeface="Calibri" panose="020F0502020204030204"/>
              </a:rPr>
              <a:t>V</a:t>
            </a:r>
            <a:r>
              <a:rPr sz="1200" b="1" spc="-5" dirty="0">
                <a:solidFill>
                  <a:srgbClr val="00A1FF"/>
                </a:solidFill>
                <a:latin typeface="Calibri" panose="020F0502020204030204"/>
                <a:cs typeface="Calibri" panose="020F0502020204030204"/>
              </a:rPr>
              <a:t>ox</a:t>
            </a:r>
            <a:r>
              <a:rPr sz="1200" b="1" dirty="0">
                <a:solidFill>
                  <a:srgbClr val="00A1FF"/>
                </a:solidFill>
                <a:latin typeface="Calibri" panose="020F0502020204030204"/>
                <a:cs typeface="Calibri" panose="020F0502020204030204"/>
              </a:rPr>
              <a:t>el</a:t>
            </a:r>
            <a:r>
              <a:rPr sz="1200" b="1" spc="-5" dirty="0">
                <a:solidFill>
                  <a:srgbClr val="00A1FF"/>
                </a:solidFill>
                <a:latin typeface="Calibri" panose="020F0502020204030204"/>
                <a:cs typeface="Calibri" panose="020F0502020204030204"/>
              </a:rPr>
              <a:t> </a:t>
            </a:r>
            <a:r>
              <a:rPr sz="1200" b="1" dirty="0">
                <a:solidFill>
                  <a:srgbClr val="00A1FF"/>
                </a:solidFill>
                <a:latin typeface="Calibri" panose="020F0502020204030204"/>
                <a:cs typeface="Calibri" panose="020F0502020204030204"/>
              </a:rPr>
              <a:t>1</a:t>
            </a:r>
            <a:endParaRPr sz="1200">
              <a:latin typeface="Calibri" panose="020F0502020204030204"/>
              <a:cs typeface="Calibri" panose="020F0502020204030204"/>
            </a:endParaRPr>
          </a:p>
        </p:txBody>
      </p:sp>
      <p:sp>
        <p:nvSpPr>
          <p:cNvPr id="42" name="object 42"/>
          <p:cNvSpPr txBox="1"/>
          <p:nvPr/>
        </p:nvSpPr>
        <p:spPr>
          <a:xfrm>
            <a:off x="229094" y="2306675"/>
            <a:ext cx="227965" cy="949960"/>
          </a:xfrm>
          <a:prstGeom prst="rect">
            <a:avLst/>
          </a:prstGeom>
        </p:spPr>
        <p:txBody>
          <a:bodyPr vert="vert270" wrap="square" lIns="0" tIns="0" rIns="0" bIns="0" rtlCol="0">
            <a:spAutoFit/>
          </a:bodyPr>
          <a:lstStyle/>
          <a:p>
            <a:pPr marL="12700">
              <a:lnSpc>
                <a:spcPts val="1790"/>
              </a:lnSpc>
            </a:pPr>
            <a:r>
              <a:rPr sz="1600" spc="5" dirty="0">
                <a:solidFill>
                  <a:srgbClr val="FFFFFF"/>
                </a:solidFill>
                <a:latin typeface="宋体" panose="02010600030101010101" pitchFamily="2" charset="-122"/>
                <a:cs typeface="宋体" panose="02010600030101010101" pitchFamily="2" charset="-122"/>
              </a:rPr>
              <a:t>Subject</a:t>
            </a:r>
            <a:r>
              <a:rPr sz="1600" spc="-65" dirty="0">
                <a:solidFill>
                  <a:srgbClr val="FFFFFF"/>
                </a:solidFill>
                <a:latin typeface="宋体" panose="02010600030101010101" pitchFamily="2" charset="-122"/>
                <a:cs typeface="宋体" panose="02010600030101010101" pitchFamily="2" charset="-122"/>
              </a:rPr>
              <a:t> </a:t>
            </a:r>
            <a:r>
              <a:rPr sz="1600" spc="-5" dirty="0">
                <a:solidFill>
                  <a:srgbClr val="FFFFFF"/>
                </a:solidFill>
                <a:latin typeface="宋体" panose="02010600030101010101" pitchFamily="2" charset="-122"/>
                <a:cs typeface="宋体" panose="02010600030101010101" pitchFamily="2" charset="-122"/>
              </a:rPr>
              <a:t>1</a:t>
            </a:r>
            <a:endParaRPr sz="1600">
              <a:latin typeface="宋体" panose="02010600030101010101" pitchFamily="2" charset="-122"/>
              <a:cs typeface="宋体" panose="02010600030101010101" pitchFamily="2" charset="-122"/>
            </a:endParaRPr>
          </a:p>
        </p:txBody>
      </p:sp>
      <p:sp>
        <p:nvSpPr>
          <p:cNvPr id="43" name="object 43"/>
          <p:cNvSpPr txBox="1"/>
          <p:nvPr/>
        </p:nvSpPr>
        <p:spPr>
          <a:xfrm>
            <a:off x="229094" y="4973701"/>
            <a:ext cx="227965" cy="1052830"/>
          </a:xfrm>
          <a:prstGeom prst="rect">
            <a:avLst/>
          </a:prstGeom>
        </p:spPr>
        <p:txBody>
          <a:bodyPr vert="vert270" wrap="square" lIns="0" tIns="0" rIns="0" bIns="0" rtlCol="0">
            <a:spAutoFit/>
          </a:bodyPr>
          <a:lstStyle/>
          <a:p>
            <a:pPr marL="12700">
              <a:lnSpc>
                <a:spcPts val="1790"/>
              </a:lnSpc>
            </a:pPr>
            <a:r>
              <a:rPr sz="1600" spc="5" dirty="0">
                <a:solidFill>
                  <a:srgbClr val="FFFFFF"/>
                </a:solidFill>
                <a:latin typeface="宋体" panose="02010600030101010101" pitchFamily="2" charset="-122"/>
                <a:cs typeface="宋体" panose="02010600030101010101" pitchFamily="2" charset="-122"/>
              </a:rPr>
              <a:t>Subject</a:t>
            </a:r>
            <a:r>
              <a:rPr sz="1600" spc="740" dirty="0">
                <a:solidFill>
                  <a:srgbClr val="FFFFFF"/>
                </a:solidFill>
                <a:latin typeface="宋体" panose="02010600030101010101" pitchFamily="2" charset="-122"/>
                <a:cs typeface="宋体" panose="02010600030101010101" pitchFamily="2" charset="-122"/>
              </a:rPr>
              <a:t> </a:t>
            </a:r>
            <a:r>
              <a:rPr sz="1600" spc="-5" dirty="0">
                <a:solidFill>
                  <a:srgbClr val="FFFFFF"/>
                </a:solidFill>
                <a:latin typeface="宋体" panose="02010600030101010101" pitchFamily="2" charset="-122"/>
                <a:cs typeface="宋体" panose="02010600030101010101" pitchFamily="2" charset="-122"/>
              </a:rPr>
              <a:t>S</a:t>
            </a:r>
            <a:endParaRPr sz="1600">
              <a:latin typeface="宋体" panose="02010600030101010101" pitchFamily="2" charset="-122"/>
              <a:cs typeface="宋体" panose="02010600030101010101" pitchFamily="2" charset="-122"/>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89300" y="171348"/>
            <a:ext cx="2565400" cy="634365"/>
          </a:xfrm>
          <a:prstGeom prst="rect">
            <a:avLst/>
          </a:prstGeom>
        </p:spPr>
        <p:txBody>
          <a:bodyPr vert="horz" wrap="square" lIns="0" tIns="12065" rIns="0" bIns="0" rtlCol="0">
            <a:spAutoFit/>
          </a:bodyPr>
          <a:lstStyle/>
          <a:p>
            <a:pPr marL="12700">
              <a:lnSpc>
                <a:spcPct val="100000"/>
              </a:lnSpc>
              <a:spcBef>
                <a:spcPts val="95"/>
              </a:spcBef>
            </a:pPr>
            <a:r>
              <a:rPr spc="-5" dirty="0"/>
              <a:t>More</a:t>
            </a:r>
            <a:r>
              <a:rPr spc="-80" dirty="0"/>
              <a:t> </a:t>
            </a:r>
            <a:r>
              <a:rPr spc="-5" dirty="0"/>
              <a:t>Works</a:t>
            </a:r>
            <a:endParaRPr spc="-5" dirty="0"/>
          </a:p>
        </p:txBody>
      </p:sp>
      <p:sp>
        <p:nvSpPr>
          <p:cNvPr id="3" name="object 3"/>
          <p:cNvSpPr txBox="1"/>
          <p:nvPr/>
        </p:nvSpPr>
        <p:spPr>
          <a:xfrm>
            <a:off x="679450" y="1477644"/>
            <a:ext cx="8005445" cy="4293870"/>
          </a:xfrm>
          <a:prstGeom prst="rect">
            <a:avLst/>
          </a:prstGeom>
        </p:spPr>
        <p:txBody>
          <a:bodyPr vert="horz" wrap="square" lIns="0" tIns="13335" rIns="0" bIns="0" rtlCol="0">
            <a:spAutoFit/>
          </a:bodyPr>
          <a:lstStyle/>
          <a:p>
            <a:pPr marL="469900" marR="5080" indent="-457200">
              <a:lnSpc>
                <a:spcPct val="100000"/>
              </a:lnSpc>
              <a:spcBef>
                <a:spcPts val="105"/>
              </a:spcBef>
              <a:buAutoNum type="arabicPeriod"/>
              <a:tabLst>
                <a:tab pos="469265" algn="l"/>
                <a:tab pos="469900" algn="l"/>
              </a:tabLst>
            </a:pPr>
            <a:r>
              <a:rPr sz="2000" b="1" spc="-5" dirty="0">
                <a:solidFill>
                  <a:srgbClr val="FFFFFF"/>
                </a:solidFill>
                <a:latin typeface="Calibri" panose="020F0502020204030204"/>
                <a:cs typeface="Calibri" panose="020F0502020204030204"/>
              </a:rPr>
              <a:t>Supervised</a:t>
            </a:r>
            <a:r>
              <a:rPr sz="2000" b="1"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Hyperalignment</a:t>
            </a:r>
            <a:r>
              <a:rPr sz="2000" b="1" spc="5" dirty="0">
                <a:solidFill>
                  <a:srgbClr val="FFFFFF"/>
                </a:solidFill>
                <a:latin typeface="Calibri" panose="020F0502020204030204"/>
                <a:cs typeface="Calibri" panose="020F0502020204030204"/>
              </a:rPr>
              <a:t> </a:t>
            </a:r>
            <a:r>
              <a:rPr sz="2000" b="1" dirty="0">
                <a:solidFill>
                  <a:srgbClr val="FFFFFF"/>
                </a:solidFill>
                <a:latin typeface="Calibri" panose="020F0502020204030204"/>
                <a:cs typeface="Calibri" panose="020F0502020204030204"/>
              </a:rPr>
              <a:t>for </a:t>
            </a:r>
            <a:r>
              <a:rPr sz="2000" b="1" spc="-5" dirty="0">
                <a:solidFill>
                  <a:srgbClr val="FFFFFF"/>
                </a:solidFill>
                <a:latin typeface="Calibri" panose="020F0502020204030204"/>
                <a:cs typeface="Calibri" panose="020F0502020204030204"/>
              </a:rPr>
              <a:t>multi-subject</a:t>
            </a:r>
            <a:r>
              <a:rPr sz="2000" b="1" spc="5" dirty="0">
                <a:solidFill>
                  <a:srgbClr val="FFFFFF"/>
                </a:solidFill>
                <a:latin typeface="Calibri" panose="020F0502020204030204"/>
                <a:cs typeface="Calibri" panose="020F0502020204030204"/>
              </a:rPr>
              <a:t> </a:t>
            </a:r>
            <a:r>
              <a:rPr sz="2000" b="1" dirty="0">
                <a:solidFill>
                  <a:srgbClr val="FFFFFF"/>
                </a:solidFill>
                <a:latin typeface="Calibri" panose="020F0502020204030204"/>
                <a:cs typeface="Calibri" panose="020F0502020204030204"/>
              </a:rPr>
              <a:t>fMRI </a:t>
            </a:r>
            <a:r>
              <a:rPr sz="2000" b="1" spc="-5" dirty="0">
                <a:solidFill>
                  <a:srgbClr val="FFFFFF"/>
                </a:solidFill>
                <a:latin typeface="Calibri" panose="020F0502020204030204"/>
                <a:cs typeface="Calibri" panose="020F0502020204030204"/>
              </a:rPr>
              <a:t>data</a:t>
            </a:r>
            <a:r>
              <a:rPr sz="2000" b="1"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alignment.</a:t>
            </a:r>
            <a:r>
              <a:rPr sz="2000" b="1" dirty="0">
                <a:solidFill>
                  <a:srgbClr val="FFFFFF"/>
                </a:solidFill>
                <a:latin typeface="Calibri" panose="020F0502020204030204"/>
                <a:cs typeface="Calibri" panose="020F0502020204030204"/>
              </a:rPr>
              <a:t> </a:t>
            </a:r>
            <a:r>
              <a:rPr sz="2000" b="1" spc="-5" dirty="0">
                <a:solidFill>
                  <a:srgbClr val="FF0000"/>
                </a:solidFill>
                <a:latin typeface="Calibri" panose="020F0502020204030204"/>
                <a:cs typeface="Calibri" panose="020F0502020204030204"/>
              </a:rPr>
              <a:t>IEEE </a:t>
            </a:r>
            <a:r>
              <a:rPr sz="2000" b="1" spc="-434" dirty="0">
                <a:solidFill>
                  <a:srgbClr val="FF0000"/>
                </a:solidFill>
                <a:latin typeface="Calibri" panose="020F0502020204030204"/>
                <a:cs typeface="Calibri" panose="020F0502020204030204"/>
              </a:rPr>
              <a:t> </a:t>
            </a:r>
            <a:r>
              <a:rPr sz="2000" b="1" spc="-5" dirty="0">
                <a:solidFill>
                  <a:srgbClr val="FF0000"/>
                </a:solidFill>
                <a:latin typeface="Calibri" panose="020F0502020204030204"/>
                <a:cs typeface="Calibri" panose="020F0502020204030204"/>
              </a:rPr>
              <a:t>Trans. </a:t>
            </a:r>
            <a:r>
              <a:rPr sz="2000" b="1" dirty="0">
                <a:solidFill>
                  <a:srgbClr val="FF0000"/>
                </a:solidFill>
                <a:latin typeface="Calibri" panose="020F0502020204030204"/>
                <a:cs typeface="Calibri" panose="020F0502020204030204"/>
              </a:rPr>
              <a:t>on</a:t>
            </a:r>
            <a:r>
              <a:rPr sz="2000" b="1" spc="-5" dirty="0">
                <a:solidFill>
                  <a:srgbClr val="FF0000"/>
                </a:solidFill>
                <a:latin typeface="Calibri" panose="020F0502020204030204"/>
                <a:cs typeface="Calibri" panose="020F0502020204030204"/>
              </a:rPr>
              <a:t> Cognitive</a:t>
            </a:r>
            <a:r>
              <a:rPr sz="2000" b="1" spc="-10" dirty="0">
                <a:solidFill>
                  <a:srgbClr val="FF0000"/>
                </a:solidFill>
                <a:latin typeface="Calibri" panose="020F0502020204030204"/>
                <a:cs typeface="Calibri" panose="020F0502020204030204"/>
              </a:rPr>
              <a:t> </a:t>
            </a:r>
            <a:r>
              <a:rPr sz="2000" b="1" spc="-5" dirty="0">
                <a:solidFill>
                  <a:srgbClr val="FF0000"/>
                </a:solidFill>
                <a:latin typeface="Calibri" panose="020F0502020204030204"/>
                <a:cs typeface="Calibri" panose="020F0502020204030204"/>
              </a:rPr>
              <a:t>and Developmental Systems</a:t>
            </a:r>
            <a:r>
              <a:rPr sz="2000" b="1" spc="-5" dirty="0">
                <a:solidFill>
                  <a:srgbClr val="FFFF00"/>
                </a:solidFill>
                <a:latin typeface="Calibri" panose="020F0502020204030204"/>
                <a:cs typeface="Calibri" panose="020F0502020204030204"/>
              </a:rPr>
              <a:t>,</a:t>
            </a:r>
            <a:r>
              <a:rPr sz="2000" b="1" dirty="0">
                <a:solidFill>
                  <a:srgbClr val="FFFF00"/>
                </a:solidFill>
                <a:latin typeface="Calibri" panose="020F0502020204030204"/>
                <a:cs typeface="Calibri" panose="020F0502020204030204"/>
              </a:rPr>
              <a:t> </a:t>
            </a:r>
            <a:r>
              <a:rPr sz="2000" b="1" spc="-5" dirty="0">
                <a:solidFill>
                  <a:srgbClr val="FFFF00"/>
                </a:solidFill>
                <a:latin typeface="Calibri" panose="020F0502020204030204"/>
                <a:cs typeface="Calibri" panose="020F0502020204030204"/>
              </a:rPr>
              <a:t>2021</a:t>
            </a:r>
            <a:endParaRPr sz="2000" dirty="0">
              <a:latin typeface="Calibri" panose="020F0502020204030204"/>
              <a:cs typeface="Calibri" panose="020F0502020204030204"/>
            </a:endParaRPr>
          </a:p>
          <a:p>
            <a:pPr marL="469900" marR="937895" indent="-457200">
              <a:lnSpc>
                <a:spcPct val="100000"/>
              </a:lnSpc>
              <a:buAutoNum type="arabicPeriod"/>
              <a:tabLst>
                <a:tab pos="469265" algn="l"/>
                <a:tab pos="469900" algn="l"/>
              </a:tabLst>
            </a:pPr>
            <a:r>
              <a:rPr sz="2000" b="1" spc="-5" dirty="0">
                <a:solidFill>
                  <a:srgbClr val="FFFFFF"/>
                </a:solidFill>
                <a:latin typeface="Calibri" panose="020F0502020204030204"/>
                <a:cs typeface="Calibri" panose="020F0502020204030204"/>
              </a:rPr>
              <a:t>Deep</a:t>
            </a:r>
            <a:r>
              <a:rPr sz="2000" b="1"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Representational</a:t>
            </a:r>
            <a:r>
              <a:rPr sz="2000" b="1" spc="5"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Similarity Learning</a:t>
            </a:r>
            <a:r>
              <a:rPr sz="2000" b="1" spc="5" dirty="0">
                <a:solidFill>
                  <a:srgbClr val="FFFFFF"/>
                </a:solidFill>
                <a:latin typeface="Calibri" panose="020F0502020204030204"/>
                <a:cs typeface="Calibri" panose="020F0502020204030204"/>
              </a:rPr>
              <a:t> </a:t>
            </a:r>
            <a:r>
              <a:rPr sz="2000" b="1" dirty="0">
                <a:solidFill>
                  <a:srgbClr val="FFFFFF"/>
                </a:solidFill>
                <a:latin typeface="Calibri" panose="020F0502020204030204"/>
                <a:cs typeface="Calibri" panose="020F0502020204030204"/>
              </a:rPr>
              <a:t>for </a:t>
            </a:r>
            <a:r>
              <a:rPr sz="2000" b="1" spc="-5" dirty="0">
                <a:solidFill>
                  <a:srgbClr val="FFFFFF"/>
                </a:solidFill>
                <a:latin typeface="Calibri" panose="020F0502020204030204"/>
                <a:cs typeface="Calibri" panose="020F0502020204030204"/>
              </a:rPr>
              <a:t>analyzing</a:t>
            </a:r>
            <a:r>
              <a:rPr sz="2000" b="1" spc="5"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neural </a:t>
            </a:r>
            <a:r>
              <a:rPr sz="2000" b="1" spc="-440"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signatures</a:t>
            </a:r>
            <a:r>
              <a:rPr sz="2000" b="1"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in</a:t>
            </a:r>
            <a:r>
              <a:rPr sz="2000" b="1" spc="5"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task-based</a:t>
            </a:r>
            <a:r>
              <a:rPr sz="2000" b="1" spc="5" dirty="0">
                <a:solidFill>
                  <a:srgbClr val="FFFFFF"/>
                </a:solidFill>
                <a:latin typeface="Calibri" panose="020F0502020204030204"/>
                <a:cs typeface="Calibri" panose="020F0502020204030204"/>
              </a:rPr>
              <a:t> </a:t>
            </a:r>
            <a:r>
              <a:rPr sz="2000" b="1" dirty="0">
                <a:solidFill>
                  <a:srgbClr val="FFFFFF"/>
                </a:solidFill>
                <a:latin typeface="Calibri" panose="020F0502020204030204"/>
                <a:cs typeface="Calibri" panose="020F0502020204030204"/>
              </a:rPr>
              <a:t>fMRI</a:t>
            </a:r>
            <a:r>
              <a:rPr sz="2000" b="1" spc="5"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dataset.</a:t>
            </a:r>
            <a:r>
              <a:rPr sz="2000" b="1" spc="5" dirty="0">
                <a:solidFill>
                  <a:srgbClr val="FFFFFF"/>
                </a:solidFill>
                <a:latin typeface="Calibri" panose="020F0502020204030204"/>
                <a:cs typeface="Calibri" panose="020F0502020204030204"/>
              </a:rPr>
              <a:t> </a:t>
            </a:r>
            <a:r>
              <a:rPr sz="2000" b="1" spc="-5" dirty="0">
                <a:solidFill>
                  <a:srgbClr val="FF0000"/>
                </a:solidFill>
                <a:latin typeface="Calibri" panose="020F0502020204030204"/>
                <a:cs typeface="Calibri" panose="020F0502020204030204"/>
              </a:rPr>
              <a:t>Neuroinformatics</a:t>
            </a:r>
            <a:r>
              <a:rPr sz="2000" b="1" spc="-5" dirty="0">
                <a:solidFill>
                  <a:srgbClr val="FFFF00"/>
                </a:solidFill>
                <a:latin typeface="Calibri" panose="020F0502020204030204"/>
                <a:cs typeface="Calibri" panose="020F0502020204030204"/>
              </a:rPr>
              <a:t>,</a:t>
            </a:r>
            <a:r>
              <a:rPr sz="2000" b="1" spc="5" dirty="0">
                <a:solidFill>
                  <a:srgbClr val="FFFF00"/>
                </a:solidFill>
                <a:latin typeface="Calibri" panose="020F0502020204030204"/>
                <a:cs typeface="Calibri" panose="020F0502020204030204"/>
              </a:rPr>
              <a:t> </a:t>
            </a:r>
            <a:r>
              <a:rPr sz="2000" b="1" spc="-5" dirty="0">
                <a:solidFill>
                  <a:srgbClr val="FFFF00"/>
                </a:solidFill>
                <a:latin typeface="Calibri" panose="020F0502020204030204"/>
                <a:cs typeface="Calibri" panose="020F0502020204030204"/>
              </a:rPr>
              <a:t>2021</a:t>
            </a:r>
            <a:endParaRPr sz="2000" dirty="0">
              <a:latin typeface="Calibri" panose="020F0502020204030204"/>
              <a:cs typeface="Calibri" panose="020F0502020204030204"/>
            </a:endParaRPr>
          </a:p>
          <a:p>
            <a:pPr marL="469900" marR="568960" indent="-457200">
              <a:lnSpc>
                <a:spcPct val="100000"/>
              </a:lnSpc>
              <a:buAutoNum type="arabicPeriod"/>
              <a:tabLst>
                <a:tab pos="469265" algn="l"/>
                <a:tab pos="469900" algn="l"/>
              </a:tabLst>
            </a:pPr>
            <a:r>
              <a:rPr sz="2000" b="1" spc="-5" dirty="0">
                <a:solidFill>
                  <a:srgbClr val="FFFFFF"/>
                </a:solidFill>
                <a:latin typeface="Calibri" panose="020F0502020204030204"/>
                <a:cs typeface="Calibri" panose="020F0502020204030204"/>
              </a:rPr>
              <a:t>Shared</a:t>
            </a:r>
            <a:r>
              <a:rPr sz="2000" b="1"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Space Transfer</a:t>
            </a:r>
            <a:r>
              <a:rPr sz="2000" b="1" spc="5"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Learning</a:t>
            </a:r>
            <a:r>
              <a:rPr sz="2000" b="1" dirty="0">
                <a:solidFill>
                  <a:srgbClr val="FFFFFF"/>
                </a:solidFill>
                <a:latin typeface="Calibri" panose="020F0502020204030204"/>
                <a:cs typeface="Calibri" panose="020F0502020204030204"/>
              </a:rPr>
              <a:t> for </a:t>
            </a:r>
            <a:r>
              <a:rPr sz="2000" b="1" spc="-5" dirty="0">
                <a:solidFill>
                  <a:srgbClr val="FFFFFF"/>
                </a:solidFill>
                <a:latin typeface="Calibri" panose="020F0502020204030204"/>
                <a:cs typeface="Calibri" panose="020F0502020204030204"/>
              </a:rPr>
              <a:t>analyzing</a:t>
            </a:r>
            <a:r>
              <a:rPr sz="2000" b="1" spc="5"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multi-site </a:t>
            </a:r>
            <a:r>
              <a:rPr sz="2000" b="1" dirty="0">
                <a:solidFill>
                  <a:srgbClr val="FFFFFF"/>
                </a:solidFill>
                <a:latin typeface="Calibri" panose="020F0502020204030204"/>
                <a:cs typeface="Calibri" panose="020F0502020204030204"/>
              </a:rPr>
              <a:t>fMRI</a:t>
            </a:r>
            <a:r>
              <a:rPr sz="2000" b="1" spc="5"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data. </a:t>
            </a:r>
            <a:r>
              <a:rPr sz="2000" b="1" spc="-440" dirty="0">
                <a:solidFill>
                  <a:srgbClr val="FFFFFF"/>
                </a:solidFill>
                <a:latin typeface="Calibri" panose="020F0502020204030204"/>
                <a:cs typeface="Calibri" panose="020F0502020204030204"/>
              </a:rPr>
              <a:t> </a:t>
            </a:r>
            <a:r>
              <a:rPr sz="2000" b="1" spc="-5" dirty="0">
                <a:solidFill>
                  <a:srgbClr val="FF0000"/>
                </a:solidFill>
                <a:latin typeface="Calibri" panose="020F0502020204030204"/>
                <a:cs typeface="Calibri" panose="020F0502020204030204"/>
              </a:rPr>
              <a:t>NeurIPS</a:t>
            </a:r>
            <a:r>
              <a:rPr sz="2000" b="1" spc="-5" dirty="0">
                <a:solidFill>
                  <a:srgbClr val="FFFF00"/>
                </a:solidFill>
                <a:latin typeface="Calibri" panose="020F0502020204030204"/>
                <a:cs typeface="Calibri" panose="020F0502020204030204"/>
              </a:rPr>
              <a:t>,</a:t>
            </a:r>
            <a:r>
              <a:rPr sz="2000" b="1" spc="-10" dirty="0">
                <a:solidFill>
                  <a:srgbClr val="FFFF00"/>
                </a:solidFill>
                <a:latin typeface="Calibri" panose="020F0502020204030204"/>
                <a:cs typeface="Calibri" panose="020F0502020204030204"/>
              </a:rPr>
              <a:t> </a:t>
            </a:r>
            <a:r>
              <a:rPr sz="2000" b="1" spc="-5" dirty="0">
                <a:solidFill>
                  <a:srgbClr val="FFFF00"/>
                </a:solidFill>
                <a:latin typeface="Calibri" panose="020F0502020204030204"/>
                <a:cs typeface="Calibri" panose="020F0502020204030204"/>
              </a:rPr>
              <a:t>2020</a:t>
            </a:r>
            <a:endParaRPr sz="2000" dirty="0">
              <a:latin typeface="Calibri" panose="020F0502020204030204"/>
              <a:cs typeface="Calibri" panose="020F0502020204030204"/>
            </a:endParaRPr>
          </a:p>
          <a:p>
            <a:pPr marL="469900" marR="296545" indent="-457200">
              <a:lnSpc>
                <a:spcPct val="100000"/>
              </a:lnSpc>
              <a:buAutoNum type="arabicPeriod"/>
              <a:tabLst>
                <a:tab pos="469265" algn="l"/>
                <a:tab pos="469900" algn="l"/>
              </a:tabLst>
            </a:pPr>
            <a:r>
              <a:rPr sz="2000" b="1" spc="-5" dirty="0">
                <a:solidFill>
                  <a:srgbClr val="FFFFFF"/>
                </a:solidFill>
                <a:latin typeface="Calibri" panose="020F0502020204030204"/>
                <a:cs typeface="Calibri" panose="020F0502020204030204"/>
              </a:rPr>
              <a:t>Graph-Based</a:t>
            </a:r>
            <a:r>
              <a:rPr sz="2000" b="1"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Decoding</a:t>
            </a:r>
            <a:r>
              <a:rPr sz="2000" b="1" spc="5"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Model</a:t>
            </a:r>
            <a:r>
              <a:rPr sz="2000" b="1" spc="5" dirty="0">
                <a:solidFill>
                  <a:srgbClr val="FFFFFF"/>
                </a:solidFill>
                <a:latin typeface="Calibri" panose="020F0502020204030204"/>
                <a:cs typeface="Calibri" panose="020F0502020204030204"/>
              </a:rPr>
              <a:t> </a:t>
            </a:r>
            <a:r>
              <a:rPr sz="2000" b="1" dirty="0">
                <a:solidFill>
                  <a:srgbClr val="FFFFFF"/>
                </a:solidFill>
                <a:latin typeface="Calibri" panose="020F0502020204030204"/>
                <a:cs typeface="Calibri" panose="020F0502020204030204"/>
              </a:rPr>
              <a:t>for</a:t>
            </a:r>
            <a:r>
              <a:rPr sz="2000" b="1" spc="5"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Functional</a:t>
            </a:r>
            <a:r>
              <a:rPr sz="2000" b="1"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Alignment</a:t>
            </a:r>
            <a:r>
              <a:rPr sz="2000" b="1" spc="5"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of</a:t>
            </a:r>
            <a:r>
              <a:rPr sz="2000" b="1" spc="5"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Unaligned </a:t>
            </a:r>
            <a:r>
              <a:rPr sz="2000" b="1" spc="-440" dirty="0">
                <a:solidFill>
                  <a:srgbClr val="FFFFFF"/>
                </a:solidFill>
                <a:latin typeface="Calibri" panose="020F0502020204030204"/>
                <a:cs typeface="Calibri" panose="020F0502020204030204"/>
              </a:rPr>
              <a:t> </a:t>
            </a:r>
            <a:r>
              <a:rPr sz="2000" b="1" dirty="0">
                <a:solidFill>
                  <a:srgbClr val="FFFFFF"/>
                </a:solidFill>
                <a:latin typeface="Calibri" panose="020F0502020204030204"/>
                <a:cs typeface="Calibri" panose="020F0502020204030204"/>
              </a:rPr>
              <a:t>fMRI</a:t>
            </a:r>
            <a:r>
              <a:rPr sz="2000" b="1" spc="-10"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Data</a:t>
            </a:r>
            <a:r>
              <a:rPr sz="2000" b="1" spc="-5" dirty="0">
                <a:solidFill>
                  <a:srgbClr val="FFFF00"/>
                </a:solidFill>
                <a:latin typeface="Calibri" panose="020F0502020204030204"/>
                <a:cs typeface="Calibri" panose="020F0502020204030204"/>
              </a:rPr>
              <a:t>. </a:t>
            </a:r>
            <a:r>
              <a:rPr sz="2000" b="1" spc="-5" dirty="0">
                <a:solidFill>
                  <a:srgbClr val="FF0000"/>
                </a:solidFill>
                <a:latin typeface="Calibri" panose="020F0502020204030204"/>
                <a:cs typeface="Calibri" panose="020F0502020204030204"/>
              </a:rPr>
              <a:t>AAAI</a:t>
            </a:r>
            <a:r>
              <a:rPr sz="2000" b="1" spc="-5" dirty="0">
                <a:solidFill>
                  <a:srgbClr val="FFFF00"/>
                </a:solidFill>
                <a:latin typeface="Calibri" panose="020F0502020204030204"/>
                <a:cs typeface="Calibri" panose="020F0502020204030204"/>
              </a:rPr>
              <a:t>, 2020</a:t>
            </a:r>
            <a:endParaRPr sz="2000" dirty="0">
              <a:latin typeface="Calibri" panose="020F0502020204030204"/>
              <a:cs typeface="Calibri" panose="020F0502020204030204"/>
            </a:endParaRPr>
          </a:p>
          <a:p>
            <a:pPr marL="469900" marR="467360" indent="-457200">
              <a:lnSpc>
                <a:spcPct val="100000"/>
              </a:lnSpc>
              <a:buAutoNum type="arabicPeriod"/>
              <a:tabLst>
                <a:tab pos="469265" algn="l"/>
                <a:tab pos="469900" algn="l"/>
              </a:tabLst>
            </a:pPr>
            <a:r>
              <a:rPr sz="2000" b="1" spc="-5" dirty="0">
                <a:solidFill>
                  <a:srgbClr val="FFFFFF"/>
                </a:solidFill>
                <a:latin typeface="Calibri" panose="020F0502020204030204"/>
                <a:cs typeface="Calibri" panose="020F0502020204030204"/>
              </a:rPr>
              <a:t>Multi-Objective Cognitive</a:t>
            </a:r>
            <a:r>
              <a:rPr sz="2000" b="1"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Model: </a:t>
            </a:r>
            <a:r>
              <a:rPr sz="2000" b="1" dirty="0">
                <a:solidFill>
                  <a:srgbClr val="FFFFFF"/>
                </a:solidFill>
                <a:latin typeface="Calibri" panose="020F0502020204030204"/>
                <a:cs typeface="Calibri" panose="020F0502020204030204"/>
              </a:rPr>
              <a:t>a </a:t>
            </a:r>
            <a:r>
              <a:rPr sz="2000" b="1" spc="-5" dirty="0">
                <a:solidFill>
                  <a:srgbClr val="FFFFFF"/>
                </a:solidFill>
                <a:latin typeface="Calibri" panose="020F0502020204030204"/>
                <a:cs typeface="Calibri" panose="020F0502020204030204"/>
              </a:rPr>
              <a:t>Supervised</a:t>
            </a:r>
            <a:r>
              <a:rPr sz="2000" b="1" spc="5"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Approach</a:t>
            </a:r>
            <a:r>
              <a:rPr sz="2000" b="1" dirty="0">
                <a:solidFill>
                  <a:srgbClr val="FFFFFF"/>
                </a:solidFill>
                <a:latin typeface="Calibri" panose="020F0502020204030204"/>
                <a:cs typeface="Calibri" panose="020F0502020204030204"/>
              </a:rPr>
              <a:t> for</a:t>
            </a:r>
            <a:r>
              <a:rPr sz="2000" b="1" spc="5"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Multi- </a:t>
            </a:r>
            <a:r>
              <a:rPr sz="2000" b="1" spc="-434"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subject </a:t>
            </a:r>
            <a:r>
              <a:rPr sz="2000" b="1" dirty="0">
                <a:solidFill>
                  <a:srgbClr val="FFFFFF"/>
                </a:solidFill>
                <a:latin typeface="Calibri" panose="020F0502020204030204"/>
                <a:cs typeface="Calibri" panose="020F0502020204030204"/>
              </a:rPr>
              <a:t>fMRI</a:t>
            </a:r>
            <a:r>
              <a:rPr sz="2000" b="1" spc="-5" dirty="0">
                <a:solidFill>
                  <a:srgbClr val="FFFFFF"/>
                </a:solidFill>
                <a:latin typeface="Calibri" panose="020F0502020204030204"/>
                <a:cs typeface="Calibri" panose="020F0502020204030204"/>
              </a:rPr>
              <a:t> Analysis</a:t>
            </a:r>
            <a:r>
              <a:rPr sz="2000" b="1" spc="-5" dirty="0">
                <a:solidFill>
                  <a:srgbClr val="FFFF00"/>
                </a:solidFill>
                <a:latin typeface="Calibri" panose="020F0502020204030204"/>
                <a:cs typeface="Calibri" panose="020F0502020204030204"/>
              </a:rPr>
              <a:t>. </a:t>
            </a:r>
            <a:r>
              <a:rPr sz="2000" b="1" spc="-5" dirty="0">
                <a:solidFill>
                  <a:srgbClr val="FF0000"/>
                </a:solidFill>
                <a:latin typeface="Calibri" panose="020F0502020204030204"/>
                <a:cs typeface="Calibri" panose="020F0502020204030204"/>
              </a:rPr>
              <a:t>Neuroinformatics, </a:t>
            </a:r>
            <a:r>
              <a:rPr sz="2000" b="1" spc="-5" dirty="0">
                <a:solidFill>
                  <a:srgbClr val="FFFF00"/>
                </a:solidFill>
                <a:latin typeface="Calibri" panose="020F0502020204030204"/>
                <a:cs typeface="Calibri" panose="020F0502020204030204"/>
              </a:rPr>
              <a:t>2019</a:t>
            </a:r>
            <a:endParaRPr sz="2000" dirty="0">
              <a:latin typeface="Calibri" panose="020F0502020204030204"/>
              <a:cs typeface="Calibri" panose="020F0502020204030204"/>
            </a:endParaRPr>
          </a:p>
          <a:p>
            <a:pPr marL="469900" marR="861060" indent="-457200">
              <a:lnSpc>
                <a:spcPct val="100000"/>
              </a:lnSpc>
              <a:buAutoNum type="arabicPeriod"/>
              <a:tabLst>
                <a:tab pos="469265" algn="l"/>
                <a:tab pos="469900" algn="l"/>
              </a:tabLst>
            </a:pPr>
            <a:r>
              <a:rPr sz="2000" b="1" spc="-5" dirty="0">
                <a:solidFill>
                  <a:srgbClr val="FFFFFF"/>
                </a:solidFill>
                <a:latin typeface="Calibri" panose="020F0502020204030204"/>
                <a:cs typeface="Calibri" panose="020F0502020204030204"/>
              </a:rPr>
              <a:t>Local Discriminant</a:t>
            </a:r>
            <a:r>
              <a:rPr sz="2000" b="1"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Hyperalignment</a:t>
            </a:r>
            <a:r>
              <a:rPr sz="2000" b="1" dirty="0">
                <a:solidFill>
                  <a:srgbClr val="FFFFFF"/>
                </a:solidFill>
                <a:latin typeface="Calibri" panose="020F0502020204030204"/>
                <a:cs typeface="Calibri" panose="020F0502020204030204"/>
              </a:rPr>
              <a:t> for </a:t>
            </a:r>
            <a:r>
              <a:rPr sz="2000" b="1" spc="-5" dirty="0">
                <a:solidFill>
                  <a:srgbClr val="FFFFFF"/>
                </a:solidFill>
                <a:latin typeface="Calibri" panose="020F0502020204030204"/>
                <a:cs typeface="Calibri" panose="020F0502020204030204"/>
              </a:rPr>
              <a:t>Multi-Subject</a:t>
            </a:r>
            <a:r>
              <a:rPr sz="2000" b="1" dirty="0">
                <a:solidFill>
                  <a:srgbClr val="FFFFFF"/>
                </a:solidFill>
                <a:latin typeface="Calibri" panose="020F0502020204030204"/>
                <a:cs typeface="Calibri" panose="020F0502020204030204"/>
              </a:rPr>
              <a:t> fMRI </a:t>
            </a:r>
            <a:r>
              <a:rPr sz="2000" b="1" spc="-5" dirty="0">
                <a:solidFill>
                  <a:srgbClr val="FFFFFF"/>
                </a:solidFill>
                <a:latin typeface="Calibri" panose="020F0502020204030204"/>
                <a:cs typeface="Calibri" panose="020F0502020204030204"/>
              </a:rPr>
              <a:t>Data </a:t>
            </a:r>
            <a:r>
              <a:rPr sz="2000" b="1" spc="-434"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Alignment</a:t>
            </a:r>
            <a:r>
              <a:rPr sz="2000" b="1" spc="-5" dirty="0">
                <a:solidFill>
                  <a:srgbClr val="FFFF00"/>
                </a:solidFill>
                <a:latin typeface="Calibri" panose="020F0502020204030204"/>
                <a:cs typeface="Calibri" panose="020F0502020204030204"/>
              </a:rPr>
              <a:t>.</a:t>
            </a:r>
            <a:r>
              <a:rPr sz="2000" b="1" spc="-10" dirty="0">
                <a:solidFill>
                  <a:srgbClr val="FFFF00"/>
                </a:solidFill>
                <a:latin typeface="Calibri" panose="020F0502020204030204"/>
                <a:cs typeface="Calibri" panose="020F0502020204030204"/>
              </a:rPr>
              <a:t> </a:t>
            </a:r>
            <a:r>
              <a:rPr sz="2000" b="1" spc="-5" dirty="0">
                <a:solidFill>
                  <a:srgbClr val="FF0000"/>
                </a:solidFill>
                <a:latin typeface="Calibri" panose="020F0502020204030204"/>
                <a:cs typeface="Calibri" panose="020F0502020204030204"/>
              </a:rPr>
              <a:t>AAAI</a:t>
            </a:r>
            <a:r>
              <a:rPr sz="2000" b="1" spc="-5" dirty="0">
                <a:solidFill>
                  <a:srgbClr val="FFFF00"/>
                </a:solidFill>
                <a:latin typeface="Calibri" panose="020F0502020204030204"/>
                <a:cs typeface="Calibri" panose="020F0502020204030204"/>
              </a:rPr>
              <a:t>, 2017</a:t>
            </a:r>
            <a:endParaRPr sz="2000" dirty="0">
              <a:latin typeface="Calibri" panose="020F0502020204030204"/>
              <a:cs typeface="Calibri" panose="020F0502020204030204"/>
            </a:endParaRPr>
          </a:p>
          <a:p>
            <a:pPr marL="469900" marR="5080" indent="-457200">
              <a:lnSpc>
                <a:spcPct val="100000"/>
              </a:lnSpc>
              <a:buAutoNum type="arabicPeriod"/>
              <a:tabLst>
                <a:tab pos="469265" algn="l"/>
                <a:tab pos="469900" algn="l"/>
              </a:tabLst>
            </a:pPr>
            <a:r>
              <a:rPr sz="2000" b="1" spc="-5" dirty="0">
                <a:solidFill>
                  <a:srgbClr val="FFFFFF"/>
                </a:solidFill>
                <a:latin typeface="Calibri" panose="020F0502020204030204"/>
                <a:cs typeface="Calibri" panose="020F0502020204030204"/>
              </a:rPr>
              <a:t>Multi-Region</a:t>
            </a:r>
            <a:r>
              <a:rPr sz="2000" b="1"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Neural</a:t>
            </a:r>
            <a:r>
              <a:rPr sz="2000" b="1" spc="5"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Representation: </a:t>
            </a:r>
            <a:r>
              <a:rPr sz="2000" b="1" dirty="0">
                <a:solidFill>
                  <a:srgbClr val="FFFFFF"/>
                </a:solidFill>
                <a:latin typeface="Calibri" panose="020F0502020204030204"/>
                <a:cs typeface="Calibri" panose="020F0502020204030204"/>
              </a:rPr>
              <a:t>A </a:t>
            </a:r>
            <a:r>
              <a:rPr sz="2000" b="1" spc="-5" dirty="0">
                <a:solidFill>
                  <a:srgbClr val="FFFFFF"/>
                </a:solidFill>
                <a:latin typeface="Calibri" panose="020F0502020204030204"/>
                <a:cs typeface="Calibri" panose="020F0502020204030204"/>
              </a:rPr>
              <a:t>novel</a:t>
            </a:r>
            <a:r>
              <a:rPr sz="2000" b="1" spc="5"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model</a:t>
            </a:r>
            <a:r>
              <a:rPr sz="2000" b="1" dirty="0">
                <a:solidFill>
                  <a:srgbClr val="FFFFFF"/>
                </a:solidFill>
                <a:latin typeface="Calibri" panose="020F0502020204030204"/>
                <a:cs typeface="Calibri" panose="020F0502020204030204"/>
              </a:rPr>
              <a:t> for</a:t>
            </a:r>
            <a:r>
              <a:rPr sz="2000" b="1" spc="5"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decoding</a:t>
            </a:r>
            <a:r>
              <a:rPr sz="2000" b="1" spc="5"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visual </a:t>
            </a:r>
            <a:r>
              <a:rPr sz="2000" b="1" spc="-440"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stimuli in</a:t>
            </a:r>
            <a:r>
              <a:rPr sz="2000" b="1" spc="-10" dirty="0">
                <a:solidFill>
                  <a:srgbClr val="FFFFFF"/>
                </a:solidFill>
                <a:latin typeface="Calibri" panose="020F0502020204030204"/>
                <a:cs typeface="Calibri" panose="020F0502020204030204"/>
              </a:rPr>
              <a:t> </a:t>
            </a:r>
            <a:r>
              <a:rPr sz="2000" b="1" spc="-5" dirty="0">
                <a:solidFill>
                  <a:srgbClr val="FFFFFF"/>
                </a:solidFill>
                <a:latin typeface="Calibri" panose="020F0502020204030204"/>
                <a:cs typeface="Calibri" panose="020F0502020204030204"/>
              </a:rPr>
              <a:t>human brains</a:t>
            </a:r>
            <a:r>
              <a:rPr sz="2000" b="1" spc="-5" dirty="0">
                <a:solidFill>
                  <a:srgbClr val="FFFF00"/>
                </a:solidFill>
                <a:latin typeface="Calibri" panose="020F0502020204030204"/>
                <a:cs typeface="Calibri" panose="020F0502020204030204"/>
              </a:rPr>
              <a:t>. </a:t>
            </a:r>
            <a:r>
              <a:rPr sz="2000" b="1" spc="-5" dirty="0">
                <a:solidFill>
                  <a:srgbClr val="FF0000"/>
                </a:solidFill>
                <a:latin typeface="Calibri" panose="020F0502020204030204"/>
                <a:cs typeface="Calibri" panose="020F0502020204030204"/>
              </a:rPr>
              <a:t>SDM</a:t>
            </a:r>
            <a:r>
              <a:rPr sz="2000" b="1" spc="-5" dirty="0">
                <a:solidFill>
                  <a:srgbClr val="FFFF00"/>
                </a:solidFill>
                <a:latin typeface="Calibri" panose="020F0502020204030204"/>
                <a:cs typeface="Calibri" panose="020F0502020204030204"/>
              </a:rPr>
              <a:t>, 2017</a:t>
            </a:r>
            <a:endParaRPr sz="2000" dirty="0">
              <a:latin typeface="Calibri" panose="020F0502020204030204"/>
              <a:cs typeface="Calibri" panose="020F0502020204030204"/>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38096" y="591337"/>
            <a:ext cx="5867400" cy="634365"/>
          </a:xfrm>
          <a:prstGeom prst="rect">
            <a:avLst/>
          </a:prstGeom>
        </p:spPr>
        <p:txBody>
          <a:bodyPr vert="horz" wrap="square" lIns="0" tIns="12065" rIns="0" bIns="0" rtlCol="0">
            <a:spAutoFit/>
          </a:bodyPr>
          <a:lstStyle/>
          <a:p>
            <a:pPr marL="12700">
              <a:lnSpc>
                <a:spcPct val="100000"/>
              </a:lnSpc>
              <a:spcBef>
                <a:spcPts val="95"/>
              </a:spcBef>
            </a:pPr>
            <a:r>
              <a:rPr spc="-5" dirty="0"/>
              <a:t>The</a:t>
            </a:r>
            <a:r>
              <a:rPr spc="-20" dirty="0"/>
              <a:t> </a:t>
            </a:r>
            <a:r>
              <a:rPr spc="-5" dirty="0"/>
              <a:t>China</a:t>
            </a:r>
            <a:r>
              <a:rPr spc="-20" dirty="0"/>
              <a:t> </a:t>
            </a:r>
            <a:r>
              <a:rPr spc="-5" dirty="0"/>
              <a:t>Brain</a:t>
            </a:r>
            <a:r>
              <a:rPr spc="-20" dirty="0"/>
              <a:t> </a:t>
            </a:r>
            <a:r>
              <a:rPr spc="-5" dirty="0"/>
              <a:t>Project</a:t>
            </a:r>
            <a:endParaRPr spc="-5" dirty="0"/>
          </a:p>
        </p:txBody>
      </p:sp>
      <p:pic>
        <p:nvPicPr>
          <p:cNvPr id="3" name="object 3"/>
          <p:cNvPicPr/>
          <p:nvPr/>
        </p:nvPicPr>
        <p:blipFill>
          <a:blip r:embed="rId1" cstate="print"/>
          <a:stretch>
            <a:fillRect/>
          </a:stretch>
        </p:blipFill>
        <p:spPr>
          <a:xfrm>
            <a:off x="0" y="1975104"/>
            <a:ext cx="9144000" cy="3800855"/>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30300" y="278028"/>
            <a:ext cx="6883400" cy="634365"/>
          </a:xfrm>
          <a:prstGeom prst="rect">
            <a:avLst/>
          </a:prstGeom>
        </p:spPr>
        <p:txBody>
          <a:bodyPr vert="horz" wrap="square" lIns="0" tIns="12065" rIns="0" bIns="0" rtlCol="0">
            <a:spAutoFit/>
          </a:bodyPr>
          <a:lstStyle/>
          <a:p>
            <a:pPr marL="12700">
              <a:lnSpc>
                <a:spcPct val="100000"/>
              </a:lnSpc>
              <a:spcBef>
                <a:spcPts val="95"/>
              </a:spcBef>
            </a:pPr>
            <a:r>
              <a:rPr spc="-5" dirty="0"/>
              <a:t>Visual</a:t>
            </a:r>
            <a:r>
              <a:rPr spc="-25" dirty="0"/>
              <a:t> </a:t>
            </a:r>
            <a:r>
              <a:rPr spc="-5" dirty="0"/>
              <a:t>Image</a:t>
            </a:r>
            <a:r>
              <a:rPr spc="-20" dirty="0"/>
              <a:t> </a:t>
            </a:r>
            <a:r>
              <a:rPr spc="-5" dirty="0"/>
              <a:t>Reconstruction</a:t>
            </a:r>
            <a:endParaRPr spc="-5" dirty="0"/>
          </a:p>
        </p:txBody>
      </p:sp>
      <p:pic>
        <p:nvPicPr>
          <p:cNvPr id="3" name="object 3"/>
          <p:cNvPicPr/>
          <p:nvPr/>
        </p:nvPicPr>
        <p:blipFill>
          <a:blip r:embed="rId1" cstate="print"/>
          <a:stretch>
            <a:fillRect/>
          </a:stretch>
        </p:blipFill>
        <p:spPr>
          <a:xfrm>
            <a:off x="123444" y="1911095"/>
            <a:ext cx="4155948" cy="2735579"/>
          </a:xfrm>
          <a:prstGeom prst="rect">
            <a:avLst/>
          </a:prstGeom>
        </p:spPr>
      </p:pic>
      <p:pic>
        <p:nvPicPr>
          <p:cNvPr id="4" name="object 4"/>
          <p:cNvPicPr/>
          <p:nvPr/>
        </p:nvPicPr>
        <p:blipFill>
          <a:blip r:embed="rId2" cstate="print"/>
          <a:stretch>
            <a:fillRect/>
          </a:stretch>
        </p:blipFill>
        <p:spPr>
          <a:xfrm>
            <a:off x="4370832" y="1927860"/>
            <a:ext cx="4543044" cy="3003804"/>
          </a:xfrm>
          <a:prstGeom prst="rect">
            <a:avLst/>
          </a:prstGeom>
        </p:spPr>
      </p:pic>
      <p:sp>
        <p:nvSpPr>
          <p:cNvPr id="5" name="object 5"/>
          <p:cNvSpPr txBox="1"/>
          <p:nvPr/>
        </p:nvSpPr>
        <p:spPr>
          <a:xfrm>
            <a:off x="4806429" y="6185128"/>
            <a:ext cx="3088005" cy="331470"/>
          </a:xfrm>
          <a:prstGeom prst="rect">
            <a:avLst/>
          </a:prstGeom>
        </p:spPr>
        <p:txBody>
          <a:bodyPr vert="horz" wrap="square" lIns="0" tIns="13335" rIns="0" bIns="0" rtlCol="0">
            <a:spAutoFit/>
          </a:bodyPr>
          <a:lstStyle/>
          <a:p>
            <a:pPr marL="12700">
              <a:lnSpc>
                <a:spcPct val="100000"/>
              </a:lnSpc>
              <a:spcBef>
                <a:spcPts val="105"/>
              </a:spcBef>
            </a:pPr>
            <a:r>
              <a:rPr sz="2000" b="1" spc="-5" dirty="0">
                <a:solidFill>
                  <a:srgbClr val="FFFF00"/>
                </a:solidFill>
                <a:latin typeface="Calibri" panose="020F0502020204030204"/>
                <a:cs typeface="Calibri" panose="020F0502020204030204"/>
              </a:rPr>
              <a:t>Huang</a:t>
            </a:r>
            <a:r>
              <a:rPr sz="2000" b="1" spc="-10" dirty="0">
                <a:solidFill>
                  <a:srgbClr val="FFFF00"/>
                </a:solidFill>
                <a:latin typeface="Calibri" panose="020F0502020204030204"/>
                <a:cs typeface="Calibri" panose="020F0502020204030204"/>
              </a:rPr>
              <a:t> </a:t>
            </a:r>
            <a:r>
              <a:rPr sz="2000" b="1" spc="-5" dirty="0">
                <a:solidFill>
                  <a:srgbClr val="FFFF00"/>
                </a:solidFill>
                <a:latin typeface="Calibri" panose="020F0502020204030204"/>
                <a:cs typeface="Calibri" panose="020F0502020204030204"/>
              </a:rPr>
              <a:t>et al.,</a:t>
            </a:r>
            <a:r>
              <a:rPr sz="2000" b="1" spc="-10" dirty="0">
                <a:solidFill>
                  <a:srgbClr val="FFFF00"/>
                </a:solidFill>
                <a:latin typeface="Calibri" panose="020F0502020204030204"/>
                <a:cs typeface="Calibri" panose="020F0502020204030204"/>
              </a:rPr>
              <a:t> </a:t>
            </a:r>
            <a:r>
              <a:rPr sz="2000" b="1" spc="-5" dirty="0">
                <a:solidFill>
                  <a:srgbClr val="FFFF00"/>
                </a:solidFill>
                <a:latin typeface="Calibri" panose="020F0502020204030204"/>
                <a:cs typeface="Calibri" panose="020F0502020204030204"/>
              </a:rPr>
              <a:t>IEEE</a:t>
            </a:r>
            <a:r>
              <a:rPr sz="2000" b="1" spc="-10" dirty="0">
                <a:solidFill>
                  <a:srgbClr val="FFFF00"/>
                </a:solidFill>
                <a:latin typeface="Calibri" panose="020F0502020204030204"/>
                <a:cs typeface="Calibri" panose="020F0502020204030204"/>
              </a:rPr>
              <a:t> </a:t>
            </a:r>
            <a:r>
              <a:rPr sz="2000" b="1" spc="-5" dirty="0">
                <a:solidFill>
                  <a:srgbClr val="FFFF00"/>
                </a:solidFill>
                <a:latin typeface="Calibri" panose="020F0502020204030204"/>
                <a:cs typeface="Calibri" panose="020F0502020204030204"/>
              </a:rPr>
              <a:t>TCDS, 2022</a:t>
            </a:r>
            <a:endParaRPr sz="2000">
              <a:latin typeface="Calibri" panose="020F0502020204030204"/>
              <a:cs typeface="Calibri" panose="020F0502020204030204"/>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019300" y="278028"/>
            <a:ext cx="5232400" cy="1243965"/>
          </a:xfrm>
          <a:prstGeom prst="rect">
            <a:avLst/>
          </a:prstGeom>
        </p:spPr>
        <p:txBody>
          <a:bodyPr vert="horz" wrap="square" lIns="0" tIns="12065" rIns="0" bIns="0" rtlCol="0">
            <a:spAutoFit/>
          </a:bodyPr>
          <a:lstStyle/>
          <a:p>
            <a:pPr marL="12700" marR="5080" indent="127000">
              <a:lnSpc>
                <a:spcPct val="100000"/>
              </a:lnSpc>
              <a:spcBef>
                <a:spcPts val="95"/>
              </a:spcBef>
            </a:pPr>
            <a:r>
              <a:rPr spc="-5" dirty="0"/>
              <a:t>Deep Learning Based </a:t>
            </a:r>
            <a:r>
              <a:rPr dirty="0"/>
              <a:t> </a:t>
            </a:r>
            <a:r>
              <a:rPr spc="-5" dirty="0"/>
              <a:t>Image</a:t>
            </a:r>
            <a:r>
              <a:rPr spc="-40" dirty="0"/>
              <a:t> </a:t>
            </a:r>
            <a:r>
              <a:rPr spc="-5" dirty="0"/>
              <a:t>Reconstruction</a:t>
            </a:r>
            <a:endParaRPr spc="-5" dirty="0"/>
          </a:p>
        </p:txBody>
      </p:sp>
      <p:pic>
        <p:nvPicPr>
          <p:cNvPr id="3" name="object 3"/>
          <p:cNvPicPr/>
          <p:nvPr/>
        </p:nvPicPr>
        <p:blipFill>
          <a:blip r:embed="rId1" cstate="print"/>
          <a:stretch>
            <a:fillRect/>
          </a:stretch>
        </p:blipFill>
        <p:spPr>
          <a:xfrm>
            <a:off x="73152" y="1961388"/>
            <a:ext cx="8828532" cy="4198620"/>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1"/>
          <a:stretch>
            <a:fillRect/>
          </a:stretch>
        </p:blipFill>
        <p:spPr>
          <a:xfrm>
            <a:off x="1765503" y="2286000"/>
            <a:ext cx="5612993" cy="4204733"/>
          </a:xfrm>
          <a:prstGeom prst="rect">
            <a:avLst/>
          </a:prstGeom>
        </p:spPr>
      </p:pic>
      <p:sp>
        <p:nvSpPr>
          <p:cNvPr id="10" name="文本框 9"/>
          <p:cNvSpPr txBox="1"/>
          <p:nvPr/>
        </p:nvSpPr>
        <p:spPr>
          <a:xfrm>
            <a:off x="2286000" y="3244334"/>
            <a:ext cx="4572000" cy="369332"/>
          </a:xfrm>
          <a:prstGeom prst="rect">
            <a:avLst/>
          </a:prstGeom>
          <a:noFill/>
        </p:spPr>
        <p:txBody>
          <a:bodyPr wrap="square">
            <a:spAutoFit/>
          </a:bodyPr>
          <a:lstStyle/>
          <a:p>
            <a:r>
              <a:rPr lang="en-US" altLang="zh-CN" spc="-5" dirty="0"/>
              <a:t>Brain</a:t>
            </a:r>
            <a:r>
              <a:rPr lang="en-US" altLang="zh-CN" spc="-20" dirty="0"/>
              <a:t> </a:t>
            </a:r>
            <a:r>
              <a:rPr lang="en-US" altLang="zh-CN" spc="-5" dirty="0"/>
              <a:t>Imaging</a:t>
            </a:r>
            <a:r>
              <a:rPr lang="en-US" altLang="zh-CN" spc="-20" dirty="0"/>
              <a:t> </a:t>
            </a:r>
            <a:endParaRPr lang="zh-CN" altLang="en-US" dirty="0"/>
          </a:p>
        </p:txBody>
      </p:sp>
      <p:sp>
        <p:nvSpPr>
          <p:cNvPr id="11" name="object 2"/>
          <p:cNvSpPr txBox="1">
            <a:spLocks noGrp="1"/>
          </p:cNvSpPr>
          <p:nvPr>
            <p:ph type="title"/>
          </p:nvPr>
        </p:nvSpPr>
        <p:spPr>
          <a:xfrm>
            <a:off x="2743200" y="533400"/>
            <a:ext cx="7137400" cy="634365"/>
          </a:xfrm>
          <a:prstGeom prst="rect">
            <a:avLst/>
          </a:prstGeom>
        </p:spPr>
        <p:txBody>
          <a:bodyPr vert="horz" wrap="square" lIns="0" tIns="12065" rIns="0" bIns="0" rtlCol="0">
            <a:spAutoFit/>
          </a:bodyPr>
          <a:lstStyle/>
          <a:p>
            <a:pPr marL="12700">
              <a:lnSpc>
                <a:spcPct val="100000"/>
              </a:lnSpc>
              <a:spcBef>
                <a:spcPts val="95"/>
              </a:spcBef>
            </a:pPr>
            <a:r>
              <a:rPr spc="-5" dirty="0"/>
              <a:t>Brain</a:t>
            </a:r>
            <a:r>
              <a:rPr spc="-20" dirty="0"/>
              <a:t> </a:t>
            </a:r>
            <a:r>
              <a:rPr spc="-5" dirty="0"/>
              <a:t>Imaging</a:t>
            </a:r>
            <a:endParaRPr spc="-5"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001875" y="2106980"/>
            <a:ext cx="5334635" cy="574040"/>
          </a:xfrm>
          <a:prstGeom prst="rect">
            <a:avLst/>
          </a:prstGeom>
        </p:spPr>
        <p:txBody>
          <a:bodyPr vert="horz" wrap="square" lIns="0" tIns="12700" rIns="0" bIns="0" rtlCol="0">
            <a:spAutoFit/>
          </a:bodyPr>
          <a:lstStyle/>
          <a:p>
            <a:pPr marL="12700">
              <a:lnSpc>
                <a:spcPct val="100000"/>
              </a:lnSpc>
              <a:spcBef>
                <a:spcPts val="100"/>
              </a:spcBef>
            </a:pPr>
            <a:r>
              <a:rPr sz="3600" spc="-5" dirty="0">
                <a:solidFill>
                  <a:srgbClr val="FFC000"/>
                </a:solidFill>
                <a:latin typeface="Arial MT"/>
                <a:cs typeface="Arial MT"/>
              </a:rPr>
              <a:t>Thanks</a:t>
            </a:r>
            <a:r>
              <a:rPr sz="3600" spc="-30" dirty="0">
                <a:solidFill>
                  <a:srgbClr val="FFC000"/>
                </a:solidFill>
                <a:latin typeface="Arial MT"/>
                <a:cs typeface="Arial MT"/>
              </a:rPr>
              <a:t> </a:t>
            </a:r>
            <a:r>
              <a:rPr sz="3600" spc="-5" dirty="0">
                <a:solidFill>
                  <a:srgbClr val="FFC000"/>
                </a:solidFill>
                <a:latin typeface="Arial MT"/>
                <a:cs typeface="Arial MT"/>
              </a:rPr>
              <a:t>for</a:t>
            </a:r>
            <a:r>
              <a:rPr sz="3600" spc="-20" dirty="0">
                <a:solidFill>
                  <a:srgbClr val="FFC000"/>
                </a:solidFill>
                <a:latin typeface="Arial MT"/>
                <a:cs typeface="Arial MT"/>
              </a:rPr>
              <a:t> </a:t>
            </a:r>
            <a:r>
              <a:rPr sz="3600" spc="-5" dirty="0">
                <a:solidFill>
                  <a:srgbClr val="FFC000"/>
                </a:solidFill>
                <a:latin typeface="Arial MT"/>
                <a:cs typeface="Arial MT"/>
              </a:rPr>
              <a:t>Your</a:t>
            </a:r>
            <a:r>
              <a:rPr sz="3600" spc="-20" dirty="0">
                <a:solidFill>
                  <a:srgbClr val="FFC000"/>
                </a:solidFill>
                <a:latin typeface="Arial MT"/>
                <a:cs typeface="Arial MT"/>
              </a:rPr>
              <a:t> </a:t>
            </a:r>
            <a:r>
              <a:rPr sz="3600" spc="-5" dirty="0">
                <a:solidFill>
                  <a:srgbClr val="FFC000"/>
                </a:solidFill>
                <a:latin typeface="Arial MT"/>
                <a:cs typeface="Arial MT"/>
              </a:rPr>
              <a:t>Attention!</a:t>
            </a:r>
            <a:endParaRPr sz="3600" dirty="0">
              <a:latin typeface="Arial MT"/>
              <a:cs typeface="Arial M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03096" y="591337"/>
            <a:ext cx="7137400" cy="634365"/>
          </a:xfrm>
          <a:prstGeom prst="rect">
            <a:avLst/>
          </a:prstGeom>
        </p:spPr>
        <p:txBody>
          <a:bodyPr vert="horz" wrap="square" lIns="0" tIns="12065" rIns="0" bIns="0" rtlCol="0">
            <a:spAutoFit/>
          </a:bodyPr>
          <a:lstStyle/>
          <a:p>
            <a:pPr marL="12700">
              <a:lnSpc>
                <a:spcPct val="100000"/>
              </a:lnSpc>
              <a:spcBef>
                <a:spcPts val="95"/>
              </a:spcBef>
            </a:pPr>
            <a:r>
              <a:rPr spc="-5" dirty="0"/>
              <a:t>Brain</a:t>
            </a:r>
            <a:r>
              <a:rPr spc="-20" dirty="0"/>
              <a:t> </a:t>
            </a:r>
            <a:r>
              <a:rPr spc="-5" dirty="0"/>
              <a:t>Imaging</a:t>
            </a:r>
            <a:r>
              <a:rPr spc="-20" dirty="0"/>
              <a:t> </a:t>
            </a:r>
            <a:r>
              <a:rPr spc="-5" dirty="0"/>
              <a:t>(Neuroimaging)</a:t>
            </a:r>
            <a:endParaRPr spc="-5" dirty="0"/>
          </a:p>
        </p:txBody>
      </p:sp>
      <p:pic>
        <p:nvPicPr>
          <p:cNvPr id="3" name="object 3"/>
          <p:cNvPicPr/>
          <p:nvPr/>
        </p:nvPicPr>
        <p:blipFill>
          <a:blip r:embed="rId1" cstate="print"/>
          <a:stretch>
            <a:fillRect/>
          </a:stretch>
        </p:blipFill>
        <p:spPr>
          <a:xfrm>
            <a:off x="1813560" y="1797685"/>
            <a:ext cx="187960" cy="188595"/>
          </a:xfrm>
          <a:prstGeom prst="rect">
            <a:avLst/>
          </a:prstGeom>
        </p:spPr>
      </p:pic>
      <p:pic>
        <p:nvPicPr>
          <p:cNvPr id="4" name="object 4"/>
          <p:cNvPicPr/>
          <p:nvPr/>
        </p:nvPicPr>
        <p:blipFill>
          <a:blip r:embed="rId2" cstate="print"/>
          <a:stretch>
            <a:fillRect/>
          </a:stretch>
        </p:blipFill>
        <p:spPr>
          <a:xfrm>
            <a:off x="455676" y="1844039"/>
            <a:ext cx="1205484" cy="1368552"/>
          </a:xfrm>
          <a:prstGeom prst="rect">
            <a:avLst/>
          </a:prstGeom>
        </p:spPr>
      </p:pic>
      <p:sp>
        <p:nvSpPr>
          <p:cNvPr id="5" name="object 5"/>
          <p:cNvSpPr txBox="1"/>
          <p:nvPr/>
        </p:nvSpPr>
        <p:spPr>
          <a:xfrm>
            <a:off x="872489" y="1664349"/>
            <a:ext cx="7962265" cy="4954905"/>
          </a:xfrm>
          <a:prstGeom prst="rect">
            <a:avLst/>
          </a:prstGeom>
        </p:spPr>
        <p:txBody>
          <a:bodyPr vert="horz" wrap="square" lIns="0" tIns="40005" rIns="0" bIns="0" rtlCol="0">
            <a:spAutoFit/>
          </a:bodyPr>
          <a:lstStyle/>
          <a:p>
            <a:pPr marL="1260475" marR="5080" algn="just">
              <a:lnSpc>
                <a:spcPts val="2880"/>
              </a:lnSpc>
              <a:spcBef>
                <a:spcPts val="315"/>
              </a:spcBef>
            </a:pPr>
            <a:r>
              <a:rPr sz="2500" dirty="0">
                <a:solidFill>
                  <a:srgbClr val="00A1FF"/>
                </a:solidFill>
                <a:latin typeface="宋体" panose="02010600030101010101" pitchFamily="2" charset="-122"/>
                <a:cs typeface="宋体" panose="02010600030101010101" pitchFamily="2" charset="-122"/>
              </a:rPr>
              <a:t>Neuroimaging includes the use of various                      techniques to either directly or                 indirectly image the structure or                     function of the brain</a:t>
            </a:r>
            <a:endParaRPr sz="2500" dirty="0">
              <a:latin typeface="宋体" panose="02010600030101010101" pitchFamily="2" charset="-122"/>
              <a:cs typeface="宋体" panose="02010600030101010101" pitchFamily="2" charset="-122"/>
            </a:endParaRPr>
          </a:p>
          <a:p>
            <a:pPr>
              <a:lnSpc>
                <a:spcPct val="100000"/>
              </a:lnSpc>
            </a:pPr>
            <a:endParaRPr sz="2400" dirty="0">
              <a:latin typeface="宋体" panose="02010600030101010101" pitchFamily="2" charset="-122"/>
              <a:cs typeface="宋体" panose="02010600030101010101" pitchFamily="2" charset="-122"/>
            </a:endParaRPr>
          </a:p>
          <a:p>
            <a:pPr marL="252730" indent="-240665">
              <a:lnSpc>
                <a:spcPct val="100000"/>
              </a:lnSpc>
              <a:spcBef>
                <a:spcPts val="1990"/>
              </a:spcBef>
              <a:buClr>
                <a:srgbClr val="C32C2D"/>
              </a:buClr>
              <a:buSzPct val="96000"/>
              <a:buFont typeface="Georgia" panose="02040502050405020303"/>
              <a:buChar char="•"/>
              <a:tabLst>
                <a:tab pos="253365" algn="l"/>
              </a:tabLst>
            </a:pPr>
            <a:r>
              <a:rPr sz="2500" dirty="0">
                <a:solidFill>
                  <a:srgbClr val="ECECEC"/>
                </a:solidFill>
                <a:latin typeface="宋体" panose="02010600030101010101" pitchFamily="2" charset="-122"/>
                <a:cs typeface="宋体" panose="02010600030101010101" pitchFamily="2" charset="-122"/>
              </a:rPr>
              <a:t>Two broad categories</a:t>
            </a:r>
            <a:endParaRPr sz="2500" dirty="0">
              <a:latin typeface="宋体" panose="02010600030101010101" pitchFamily="2" charset="-122"/>
              <a:cs typeface="宋体" panose="02010600030101010101" pitchFamily="2" charset="-122"/>
            </a:endParaRPr>
          </a:p>
          <a:p>
            <a:pPr marL="1068705" marR="2310130" indent="-187960" algn="just">
              <a:lnSpc>
                <a:spcPct val="115000"/>
              </a:lnSpc>
              <a:spcBef>
                <a:spcPts val="20"/>
              </a:spcBef>
            </a:pPr>
            <a:r>
              <a:rPr sz="2300" dirty="0">
                <a:solidFill>
                  <a:srgbClr val="C8482C"/>
                </a:solidFill>
                <a:latin typeface="宋体" panose="02010600030101010101" pitchFamily="2" charset="-122"/>
                <a:cs typeface="宋体" panose="02010600030101010101" pitchFamily="2" charset="-122"/>
              </a:rPr>
              <a:t>Structural</a:t>
            </a:r>
            <a:r>
              <a:rPr sz="2300" dirty="0">
                <a:solidFill>
                  <a:srgbClr val="ECECEC"/>
                </a:solidFill>
                <a:latin typeface="宋体" panose="02010600030101010101" pitchFamily="2" charset="-122"/>
                <a:cs typeface="宋体" panose="02010600030101010101" pitchFamily="2" charset="-122"/>
              </a:rPr>
              <a:t> neuroimaging deals                    with the structure of the                 brain </a:t>
            </a:r>
            <a:endParaRPr sz="2300" dirty="0">
              <a:latin typeface="宋体" panose="02010600030101010101" pitchFamily="2" charset="-122"/>
              <a:cs typeface="宋体" panose="02010600030101010101" pitchFamily="2" charset="-122"/>
            </a:endParaRPr>
          </a:p>
          <a:p>
            <a:pPr marL="1068705" marR="2310130" indent="-187960" algn="just">
              <a:lnSpc>
                <a:spcPct val="115000"/>
              </a:lnSpc>
            </a:pPr>
            <a:r>
              <a:rPr sz="2300" dirty="0">
                <a:solidFill>
                  <a:srgbClr val="C8482C"/>
                </a:solidFill>
                <a:latin typeface="宋体" panose="02010600030101010101" pitchFamily="2" charset="-122"/>
                <a:cs typeface="宋体" panose="02010600030101010101" pitchFamily="2" charset="-122"/>
              </a:rPr>
              <a:t>Functional</a:t>
            </a:r>
            <a:r>
              <a:rPr lang="en-US" sz="2300" dirty="0">
                <a:solidFill>
                  <a:srgbClr val="ECECEC"/>
                </a:solidFill>
                <a:latin typeface="宋体" panose="02010600030101010101" pitchFamily="2" charset="-122"/>
                <a:cs typeface="宋体" panose="02010600030101010101" pitchFamily="2" charset="-122"/>
              </a:rPr>
              <a:t> </a:t>
            </a:r>
            <a:r>
              <a:rPr sz="2300" dirty="0">
                <a:solidFill>
                  <a:srgbClr val="ECECEC"/>
                </a:solidFill>
                <a:latin typeface="宋体" panose="02010600030101010101" pitchFamily="2" charset="-122"/>
                <a:cs typeface="宋体" panose="02010600030101010101" pitchFamily="2" charset="-122"/>
              </a:rPr>
              <a:t>neuroimaging </a:t>
            </a:r>
            <a:r>
              <a:rPr sz="2300" dirty="0" err="1">
                <a:solidFill>
                  <a:srgbClr val="ECECEC"/>
                </a:solidFill>
                <a:latin typeface="宋体" panose="02010600030101010101" pitchFamily="2" charset="-122"/>
                <a:cs typeface="宋体" panose="02010600030101010101" pitchFamily="2" charset="-122"/>
              </a:rPr>
              <a:t>i</a:t>
            </a:r>
            <a:r>
              <a:rPr lang="en-US" altLang="zh-CN" sz="2300" dirty="0" err="1">
                <a:solidFill>
                  <a:srgbClr val="ECECEC"/>
                </a:solidFill>
                <a:latin typeface="宋体" panose="02010600030101010101" pitchFamily="2" charset="-122"/>
                <a:cs typeface="宋体" panose="02010600030101010101" pitchFamily="2" charset="-122"/>
              </a:rPr>
              <a:t>s</a:t>
            </a:r>
            <a:r>
              <a:rPr sz="2300" dirty="0" err="1">
                <a:solidFill>
                  <a:srgbClr val="ECECEC"/>
                </a:solidFill>
                <a:latin typeface="宋体" panose="02010600030101010101" pitchFamily="2" charset="-122"/>
                <a:cs typeface="宋体" panose="02010600030101010101" pitchFamily="2" charset="-122"/>
              </a:rPr>
              <a:t>s</a:t>
            </a:r>
            <a:r>
              <a:rPr sz="2300" dirty="0">
                <a:solidFill>
                  <a:srgbClr val="ECECEC"/>
                </a:solidFill>
                <a:latin typeface="宋体" panose="02010600030101010101" pitchFamily="2" charset="-122"/>
                <a:cs typeface="宋体" panose="02010600030101010101" pitchFamily="2" charset="-122"/>
              </a:rPr>
              <a:t>                  used to indirectly measure                  brain functions </a:t>
            </a:r>
            <a:endParaRPr sz="2300" dirty="0">
              <a:latin typeface="宋体" panose="02010600030101010101" pitchFamily="2" charset="-122"/>
              <a:cs typeface="宋体" panose="02010600030101010101" pitchFamily="2" charset="-122"/>
            </a:endParaRPr>
          </a:p>
        </p:txBody>
      </p:sp>
      <p:pic>
        <p:nvPicPr>
          <p:cNvPr id="6" name="object 6"/>
          <p:cNvPicPr/>
          <p:nvPr/>
        </p:nvPicPr>
        <p:blipFill>
          <a:blip r:embed="rId3" cstate="print"/>
          <a:stretch>
            <a:fillRect/>
          </a:stretch>
        </p:blipFill>
        <p:spPr>
          <a:xfrm>
            <a:off x="6391655" y="3694176"/>
            <a:ext cx="2447544" cy="244754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57096" y="286537"/>
            <a:ext cx="6883400" cy="1243965"/>
          </a:xfrm>
          <a:prstGeom prst="rect">
            <a:avLst/>
          </a:prstGeom>
        </p:spPr>
        <p:txBody>
          <a:bodyPr vert="horz" wrap="square" lIns="0" tIns="12065" rIns="0" bIns="0" rtlCol="0">
            <a:spAutoFit/>
          </a:bodyPr>
          <a:lstStyle/>
          <a:p>
            <a:pPr marL="12700">
              <a:lnSpc>
                <a:spcPct val="100000"/>
              </a:lnSpc>
              <a:spcBef>
                <a:spcPts val="95"/>
              </a:spcBef>
            </a:pPr>
            <a:r>
              <a:rPr spc="-5" dirty="0"/>
              <a:t>Magnetic</a:t>
            </a:r>
            <a:r>
              <a:rPr spc="-20" dirty="0"/>
              <a:t> </a:t>
            </a:r>
            <a:r>
              <a:rPr spc="-5" dirty="0"/>
              <a:t>Resonance</a:t>
            </a:r>
            <a:r>
              <a:rPr spc="-15" dirty="0"/>
              <a:t> </a:t>
            </a:r>
            <a:r>
              <a:rPr spc="-5" dirty="0"/>
              <a:t>Imaging </a:t>
            </a:r>
            <a:endParaRPr spc="-5" dirty="0"/>
          </a:p>
          <a:p>
            <a:pPr marR="247015" algn="ctr">
              <a:lnSpc>
                <a:spcPct val="100000"/>
              </a:lnSpc>
            </a:pPr>
            <a:r>
              <a:rPr spc="-5" dirty="0"/>
              <a:t>(MRI)</a:t>
            </a:r>
            <a:endParaRPr spc="-5" dirty="0"/>
          </a:p>
        </p:txBody>
      </p:sp>
      <p:pic>
        <p:nvPicPr>
          <p:cNvPr id="3" name="object 3"/>
          <p:cNvPicPr/>
          <p:nvPr/>
        </p:nvPicPr>
        <p:blipFill>
          <a:blip r:embed="rId1" cstate="print"/>
          <a:stretch>
            <a:fillRect/>
          </a:stretch>
        </p:blipFill>
        <p:spPr>
          <a:xfrm>
            <a:off x="786383" y="1857755"/>
            <a:ext cx="5143500" cy="3857244"/>
          </a:xfrm>
          <a:prstGeom prst="rect">
            <a:avLst/>
          </a:prstGeom>
        </p:spPr>
      </p:pic>
      <p:pic>
        <p:nvPicPr>
          <p:cNvPr id="4" name="object 4"/>
          <p:cNvPicPr/>
          <p:nvPr/>
        </p:nvPicPr>
        <p:blipFill>
          <a:blip r:embed="rId2" cstate="print"/>
          <a:stretch>
            <a:fillRect/>
          </a:stretch>
        </p:blipFill>
        <p:spPr>
          <a:xfrm>
            <a:off x="6286500" y="2071116"/>
            <a:ext cx="1999488" cy="339852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03096" y="286537"/>
            <a:ext cx="7391400" cy="1243965"/>
          </a:xfrm>
          <a:prstGeom prst="rect">
            <a:avLst/>
          </a:prstGeom>
        </p:spPr>
        <p:txBody>
          <a:bodyPr vert="horz" wrap="square" lIns="0" tIns="12065" rIns="0" bIns="0" rtlCol="0">
            <a:spAutoFit/>
          </a:bodyPr>
          <a:lstStyle/>
          <a:p>
            <a:pPr marL="12700">
              <a:lnSpc>
                <a:spcPct val="100000"/>
              </a:lnSpc>
              <a:spcBef>
                <a:spcPts val="95"/>
              </a:spcBef>
            </a:pPr>
            <a:r>
              <a:rPr spc="-5" dirty="0"/>
              <a:t>Positron</a:t>
            </a:r>
            <a:r>
              <a:rPr spc="-20" dirty="0"/>
              <a:t> </a:t>
            </a:r>
            <a:r>
              <a:rPr spc="-5" dirty="0"/>
              <a:t>Emission</a:t>
            </a:r>
            <a:r>
              <a:rPr spc="-15" dirty="0"/>
              <a:t> </a:t>
            </a:r>
            <a:r>
              <a:rPr spc="-5" dirty="0"/>
              <a:t>Tomography </a:t>
            </a:r>
            <a:endParaRPr spc="-5" dirty="0"/>
          </a:p>
          <a:p>
            <a:pPr marR="247015" algn="ctr">
              <a:lnSpc>
                <a:spcPct val="100000"/>
              </a:lnSpc>
            </a:pPr>
            <a:r>
              <a:rPr spc="-5" dirty="0"/>
              <a:t>(PET)</a:t>
            </a:r>
            <a:endParaRPr spc="-5" dirty="0"/>
          </a:p>
        </p:txBody>
      </p:sp>
      <p:pic>
        <p:nvPicPr>
          <p:cNvPr id="3" name="object 3"/>
          <p:cNvPicPr/>
          <p:nvPr/>
        </p:nvPicPr>
        <p:blipFill>
          <a:blip r:embed="rId1" cstate="print"/>
          <a:stretch>
            <a:fillRect/>
          </a:stretch>
        </p:blipFill>
        <p:spPr>
          <a:xfrm>
            <a:off x="5396484" y="1915667"/>
            <a:ext cx="3214116" cy="3715512"/>
          </a:xfrm>
          <a:prstGeom prst="rect">
            <a:avLst/>
          </a:prstGeom>
        </p:spPr>
      </p:pic>
      <p:pic>
        <p:nvPicPr>
          <p:cNvPr id="4" name="object 4"/>
          <p:cNvPicPr/>
          <p:nvPr/>
        </p:nvPicPr>
        <p:blipFill>
          <a:blip r:embed="rId2" cstate="print"/>
          <a:stretch>
            <a:fillRect/>
          </a:stretch>
        </p:blipFill>
        <p:spPr>
          <a:xfrm>
            <a:off x="394715" y="1773935"/>
            <a:ext cx="4856988" cy="40005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84096" y="286537"/>
            <a:ext cx="6375400" cy="1243965"/>
          </a:xfrm>
          <a:prstGeom prst="rect">
            <a:avLst/>
          </a:prstGeom>
        </p:spPr>
        <p:txBody>
          <a:bodyPr vert="horz" wrap="square" lIns="0" tIns="12065" rIns="0" bIns="0" rtlCol="0">
            <a:spAutoFit/>
          </a:bodyPr>
          <a:lstStyle/>
          <a:p>
            <a:pPr marL="12700" marR="5080" indent="1524000">
              <a:lnSpc>
                <a:spcPct val="100000"/>
              </a:lnSpc>
              <a:spcBef>
                <a:spcPts val="95"/>
              </a:spcBef>
            </a:pPr>
            <a:r>
              <a:rPr spc="-5" dirty="0"/>
              <a:t>Brain Disease </a:t>
            </a:r>
            <a:r>
              <a:rPr dirty="0"/>
              <a:t> </a:t>
            </a:r>
            <a:r>
              <a:rPr spc="-5" dirty="0"/>
              <a:t>Alzheimer’s</a:t>
            </a:r>
            <a:r>
              <a:rPr spc="-25" dirty="0"/>
              <a:t> </a:t>
            </a:r>
            <a:r>
              <a:rPr spc="-5" dirty="0"/>
              <a:t>Disease</a:t>
            </a:r>
            <a:r>
              <a:rPr spc="-25" dirty="0"/>
              <a:t> </a:t>
            </a:r>
            <a:r>
              <a:rPr spc="-5" dirty="0"/>
              <a:t>(AD)</a:t>
            </a:r>
            <a:endParaRPr spc="-5" dirty="0"/>
          </a:p>
        </p:txBody>
      </p:sp>
      <p:pic>
        <p:nvPicPr>
          <p:cNvPr id="3" name="object 3"/>
          <p:cNvPicPr/>
          <p:nvPr/>
        </p:nvPicPr>
        <p:blipFill>
          <a:blip r:embed="rId1" cstate="print"/>
          <a:stretch>
            <a:fillRect/>
          </a:stretch>
        </p:blipFill>
        <p:spPr>
          <a:xfrm>
            <a:off x="564984" y="1778622"/>
            <a:ext cx="187960" cy="188595"/>
          </a:xfrm>
          <a:prstGeom prst="rect">
            <a:avLst/>
          </a:prstGeom>
        </p:spPr>
      </p:pic>
      <p:pic>
        <p:nvPicPr>
          <p:cNvPr id="4" name="object 4"/>
          <p:cNvPicPr/>
          <p:nvPr/>
        </p:nvPicPr>
        <p:blipFill>
          <a:blip r:embed="rId1" cstate="print"/>
          <a:stretch>
            <a:fillRect/>
          </a:stretch>
        </p:blipFill>
        <p:spPr>
          <a:xfrm>
            <a:off x="564984" y="2217407"/>
            <a:ext cx="187960" cy="188595"/>
          </a:xfrm>
          <a:prstGeom prst="rect">
            <a:avLst/>
          </a:prstGeom>
        </p:spPr>
      </p:pic>
      <p:pic>
        <p:nvPicPr>
          <p:cNvPr id="5" name="object 5"/>
          <p:cNvPicPr/>
          <p:nvPr/>
        </p:nvPicPr>
        <p:blipFill>
          <a:blip r:embed="rId1" cstate="print"/>
          <a:stretch>
            <a:fillRect/>
          </a:stretch>
        </p:blipFill>
        <p:spPr>
          <a:xfrm>
            <a:off x="564984" y="2656192"/>
            <a:ext cx="187960" cy="188595"/>
          </a:xfrm>
          <a:prstGeom prst="rect">
            <a:avLst/>
          </a:prstGeom>
        </p:spPr>
      </p:pic>
      <p:pic>
        <p:nvPicPr>
          <p:cNvPr id="6" name="object 6"/>
          <p:cNvPicPr/>
          <p:nvPr/>
        </p:nvPicPr>
        <p:blipFill>
          <a:blip r:embed="rId1" cstate="print"/>
          <a:stretch>
            <a:fillRect/>
          </a:stretch>
        </p:blipFill>
        <p:spPr>
          <a:xfrm>
            <a:off x="564984" y="3533762"/>
            <a:ext cx="187960" cy="188595"/>
          </a:xfrm>
          <a:prstGeom prst="rect">
            <a:avLst/>
          </a:prstGeom>
        </p:spPr>
      </p:pic>
      <p:sp>
        <p:nvSpPr>
          <p:cNvPr id="7" name="object 7"/>
          <p:cNvSpPr txBox="1"/>
          <p:nvPr/>
        </p:nvSpPr>
        <p:spPr>
          <a:xfrm>
            <a:off x="871943" y="1590532"/>
            <a:ext cx="8057515" cy="2610908"/>
          </a:xfrm>
          <a:prstGeom prst="rect">
            <a:avLst/>
          </a:prstGeom>
        </p:spPr>
        <p:txBody>
          <a:bodyPr vert="horz" wrap="square" lIns="0" tIns="69850" rIns="0" bIns="0" rtlCol="0">
            <a:spAutoFit/>
          </a:bodyPr>
          <a:lstStyle/>
          <a:p>
            <a:pPr marL="12700">
              <a:lnSpc>
                <a:spcPct val="100000"/>
              </a:lnSpc>
              <a:spcBef>
                <a:spcPts val="550"/>
              </a:spcBef>
            </a:pPr>
            <a:r>
              <a:rPr sz="2500" dirty="0">
                <a:solidFill>
                  <a:srgbClr val="00A1FF"/>
                </a:solidFill>
                <a:latin typeface="宋体" panose="02010600030101010101" pitchFamily="2" charset="-122"/>
                <a:cs typeface="宋体" panose="02010600030101010101" pitchFamily="2" charset="-122"/>
              </a:rPr>
              <a:t>most common form of </a:t>
            </a:r>
            <a:r>
              <a:rPr sz="2500" dirty="0">
                <a:solidFill>
                  <a:srgbClr val="FF0000"/>
                </a:solidFill>
                <a:latin typeface="宋体" panose="02010600030101010101" pitchFamily="2" charset="-122"/>
                <a:cs typeface="宋体" panose="02010600030101010101" pitchFamily="2" charset="-122"/>
              </a:rPr>
              <a:t>dementia</a:t>
            </a:r>
            <a:endParaRPr sz="2500" dirty="0">
              <a:latin typeface="宋体" panose="02010600030101010101" pitchFamily="2" charset="-122"/>
              <a:cs typeface="宋体" panose="02010600030101010101" pitchFamily="2" charset="-122"/>
            </a:endParaRPr>
          </a:p>
          <a:p>
            <a:pPr marL="12700" marR="5080">
              <a:lnSpc>
                <a:spcPct val="115000"/>
              </a:lnSpc>
            </a:pPr>
            <a:r>
              <a:rPr lang="en-US" sz="2500" dirty="0">
                <a:solidFill>
                  <a:srgbClr val="FF0000"/>
                </a:solidFill>
                <a:latin typeface="宋体" panose="02010600030101010101" pitchFamily="2" charset="-122"/>
                <a:cs typeface="宋体" panose="02010600030101010101" pitchFamily="2" charset="-122"/>
              </a:rPr>
              <a:t>n</a:t>
            </a:r>
            <a:r>
              <a:rPr sz="2500" dirty="0">
                <a:solidFill>
                  <a:srgbClr val="FF0000"/>
                </a:solidFill>
                <a:latin typeface="宋体" panose="02010600030101010101" pitchFamily="2" charset="-122"/>
                <a:cs typeface="宋体" panose="02010600030101010101" pitchFamily="2" charset="-122"/>
              </a:rPr>
              <a:t>o</a:t>
            </a:r>
            <a:r>
              <a:rPr lang="en-US" sz="2500" dirty="0">
                <a:solidFill>
                  <a:srgbClr val="FF0000"/>
                </a:solidFill>
                <a:latin typeface="宋体" panose="02010600030101010101" pitchFamily="2" charset="-122"/>
                <a:cs typeface="宋体" panose="02010600030101010101" pitchFamily="2" charset="-122"/>
              </a:rPr>
              <a:t> </a:t>
            </a:r>
            <a:r>
              <a:rPr sz="2500" dirty="0">
                <a:solidFill>
                  <a:srgbClr val="FF0000"/>
                </a:solidFill>
                <a:latin typeface="宋体" panose="02010600030101010101" pitchFamily="2" charset="-122"/>
                <a:cs typeface="宋体" panose="02010600030101010101" pitchFamily="2" charset="-122"/>
              </a:rPr>
              <a:t>cure</a:t>
            </a:r>
            <a:r>
              <a:rPr sz="2500" dirty="0">
                <a:solidFill>
                  <a:srgbClr val="00A1FF"/>
                </a:solidFill>
                <a:latin typeface="宋体" panose="02010600030101010101" pitchFamily="2" charset="-122"/>
                <a:cs typeface="宋体" panose="02010600030101010101" pitchFamily="2" charset="-122"/>
              </a:rPr>
              <a:t>, worsens</a:t>
            </a:r>
            <a:r>
              <a:rPr lang="en-US" sz="2500" dirty="0">
                <a:solidFill>
                  <a:srgbClr val="00A1FF"/>
                </a:solidFill>
                <a:latin typeface="宋体" panose="02010600030101010101" pitchFamily="2" charset="-122"/>
                <a:cs typeface="宋体" panose="02010600030101010101" pitchFamily="2" charset="-122"/>
              </a:rPr>
              <a:t> </a:t>
            </a:r>
            <a:r>
              <a:rPr sz="2500" dirty="0">
                <a:solidFill>
                  <a:srgbClr val="00A1FF"/>
                </a:solidFill>
                <a:latin typeface="宋体" panose="02010600030101010101" pitchFamily="2" charset="-122"/>
                <a:cs typeface="宋体" panose="02010600030101010101" pitchFamily="2" charset="-122"/>
              </a:rPr>
              <a:t>as</a:t>
            </a:r>
            <a:r>
              <a:rPr lang="en-US" sz="2500" dirty="0">
                <a:solidFill>
                  <a:srgbClr val="00A1FF"/>
                </a:solidFill>
                <a:latin typeface="宋体" panose="02010600030101010101" pitchFamily="2" charset="-122"/>
                <a:cs typeface="宋体" panose="02010600030101010101" pitchFamily="2" charset="-122"/>
              </a:rPr>
              <a:t> </a:t>
            </a:r>
            <a:r>
              <a:rPr sz="2500" dirty="0">
                <a:solidFill>
                  <a:srgbClr val="00A1FF"/>
                </a:solidFill>
                <a:latin typeface="宋体" panose="02010600030101010101" pitchFamily="2" charset="-122"/>
                <a:cs typeface="宋体" panose="02010600030101010101" pitchFamily="2" charset="-122"/>
              </a:rPr>
              <a:t>it</a:t>
            </a:r>
            <a:r>
              <a:rPr lang="en-US" sz="2500" dirty="0">
                <a:solidFill>
                  <a:srgbClr val="00A1FF"/>
                </a:solidFill>
                <a:latin typeface="宋体" panose="02010600030101010101" pitchFamily="2" charset="-122"/>
                <a:cs typeface="宋体" panose="02010600030101010101" pitchFamily="2" charset="-122"/>
              </a:rPr>
              <a:t> </a:t>
            </a:r>
            <a:r>
              <a:rPr sz="2500" dirty="0">
                <a:solidFill>
                  <a:srgbClr val="00A1FF"/>
                </a:solidFill>
                <a:latin typeface="宋体" panose="02010600030101010101" pitchFamily="2" charset="-122"/>
                <a:cs typeface="宋体" panose="02010600030101010101" pitchFamily="2" charset="-122"/>
              </a:rPr>
              <a:t>progresses,</a:t>
            </a:r>
            <a:r>
              <a:rPr lang="en-US" sz="2500" dirty="0">
                <a:solidFill>
                  <a:srgbClr val="00A1FF"/>
                </a:solidFill>
                <a:latin typeface="宋体" panose="02010600030101010101" pitchFamily="2" charset="-122"/>
                <a:cs typeface="宋体" panose="02010600030101010101" pitchFamily="2" charset="-122"/>
              </a:rPr>
              <a:t> </a:t>
            </a:r>
            <a:r>
              <a:rPr sz="2500" dirty="0">
                <a:solidFill>
                  <a:srgbClr val="00A1FF"/>
                </a:solidFill>
                <a:latin typeface="宋体" panose="02010600030101010101" pitchFamily="2" charset="-122"/>
                <a:cs typeface="宋体" panose="02010600030101010101" pitchFamily="2" charset="-122"/>
              </a:rPr>
              <a:t>leads</a:t>
            </a:r>
            <a:r>
              <a:rPr lang="en-US" sz="2500" dirty="0">
                <a:solidFill>
                  <a:srgbClr val="00A1FF"/>
                </a:solidFill>
                <a:latin typeface="宋体" panose="02010600030101010101" pitchFamily="2" charset="-122"/>
                <a:cs typeface="宋体" panose="02010600030101010101" pitchFamily="2" charset="-122"/>
              </a:rPr>
              <a:t> </a:t>
            </a:r>
            <a:r>
              <a:rPr sz="2500" dirty="0">
                <a:solidFill>
                  <a:srgbClr val="00A1FF"/>
                </a:solidFill>
                <a:latin typeface="宋体" panose="02010600030101010101" pitchFamily="2" charset="-122"/>
                <a:cs typeface="宋体" panose="02010600030101010101" pitchFamily="2" charset="-122"/>
              </a:rPr>
              <a:t>to </a:t>
            </a:r>
            <a:r>
              <a:rPr lang="en-US" altLang="zh-CN" sz="2500" dirty="0">
                <a:solidFill>
                  <a:srgbClr val="00A1FF"/>
                </a:solidFill>
                <a:latin typeface="宋体" panose="02010600030101010101" pitchFamily="2" charset="-122"/>
                <a:cs typeface="宋体" panose="02010600030101010101" pitchFamily="2" charset="-122"/>
              </a:rPr>
              <a:t>death </a:t>
            </a:r>
            <a:r>
              <a:rPr sz="2500" dirty="0">
                <a:solidFill>
                  <a:srgbClr val="00A1FF"/>
                </a:solidFill>
                <a:latin typeface="宋体" panose="02010600030101010101" pitchFamily="2" charset="-122"/>
                <a:cs typeface="宋体" panose="02010600030101010101" pitchFamily="2" charset="-122"/>
              </a:rPr>
              <a:t>most often, diagnosed in people over </a:t>
            </a:r>
            <a:r>
              <a:rPr sz="2500" dirty="0">
                <a:solidFill>
                  <a:srgbClr val="FF0000"/>
                </a:solidFill>
                <a:latin typeface="宋体" panose="02010600030101010101" pitchFamily="2" charset="-122"/>
                <a:cs typeface="宋体" panose="02010600030101010101" pitchFamily="2" charset="-122"/>
              </a:rPr>
              <a:t>65</a:t>
            </a:r>
            <a:r>
              <a:rPr sz="2500" dirty="0">
                <a:solidFill>
                  <a:srgbClr val="00A1FF"/>
                </a:solidFill>
                <a:latin typeface="宋体" panose="02010600030101010101" pitchFamily="2" charset="-122"/>
                <a:cs typeface="宋体" panose="02010600030101010101" pitchFamily="2" charset="-122"/>
              </a:rPr>
              <a:t> years of                                age</a:t>
            </a:r>
            <a:endParaRPr sz="2500" dirty="0">
              <a:latin typeface="宋体" panose="02010600030101010101" pitchFamily="2" charset="-122"/>
              <a:cs typeface="宋体" panose="02010600030101010101" pitchFamily="2" charset="-122"/>
            </a:endParaRPr>
          </a:p>
          <a:p>
            <a:pPr marL="12700" marR="5080">
              <a:lnSpc>
                <a:spcPct val="115000"/>
              </a:lnSpc>
            </a:pPr>
            <a:r>
              <a:rPr sz="2500" dirty="0">
                <a:solidFill>
                  <a:srgbClr val="00A1FF"/>
                </a:solidFill>
                <a:latin typeface="宋体" panose="02010600030101010101" pitchFamily="2" charset="-122"/>
                <a:cs typeface="宋体" panose="02010600030101010101" pitchFamily="2" charset="-122"/>
              </a:rPr>
              <a:t>over </a:t>
            </a:r>
            <a:r>
              <a:rPr sz="2500" dirty="0">
                <a:solidFill>
                  <a:srgbClr val="FF0000"/>
                </a:solidFill>
                <a:latin typeface="宋体" panose="02010600030101010101" pitchFamily="2" charset="-122"/>
                <a:cs typeface="宋体" panose="02010600030101010101" pitchFamily="2" charset="-122"/>
              </a:rPr>
              <a:t>40 million </a:t>
            </a:r>
            <a:r>
              <a:rPr sz="2500" dirty="0">
                <a:solidFill>
                  <a:srgbClr val="00A1FF"/>
                </a:solidFill>
                <a:latin typeface="宋体" panose="02010600030101010101" pitchFamily="2" charset="-122"/>
                <a:cs typeface="宋体" panose="02010600030101010101" pitchFamily="2" charset="-122"/>
              </a:rPr>
              <a:t>sufferers worldwide, predicted to                                affect 1 in 85 people globally by 2050</a:t>
            </a:r>
            <a:endParaRPr sz="2500" dirty="0">
              <a:latin typeface="宋体" panose="02010600030101010101" pitchFamily="2" charset="-122"/>
              <a:cs typeface="宋体" panose="02010600030101010101" pitchFamily="2" charset="-122"/>
            </a:endParaRPr>
          </a:p>
        </p:txBody>
      </p:sp>
      <p:grpSp>
        <p:nvGrpSpPr>
          <p:cNvPr id="8" name="object 8"/>
          <p:cNvGrpSpPr/>
          <p:nvPr/>
        </p:nvGrpSpPr>
        <p:grpSpPr>
          <a:xfrm>
            <a:off x="509625" y="4744034"/>
            <a:ext cx="4723130" cy="1790700"/>
            <a:chOff x="509625" y="4744034"/>
            <a:chExt cx="4723130" cy="1790700"/>
          </a:xfrm>
        </p:grpSpPr>
        <p:sp>
          <p:nvSpPr>
            <p:cNvPr id="9" name="object 9"/>
            <p:cNvSpPr/>
            <p:nvPr/>
          </p:nvSpPr>
          <p:spPr>
            <a:xfrm>
              <a:off x="522731" y="4756403"/>
              <a:ext cx="561340" cy="1498600"/>
            </a:xfrm>
            <a:custGeom>
              <a:avLst/>
              <a:gdLst/>
              <a:ahLst/>
              <a:cxnLst/>
              <a:rect l="l" t="t" r="r" b="b"/>
              <a:pathLst>
                <a:path w="561340" h="1498600">
                  <a:moveTo>
                    <a:pt x="420624" y="1498092"/>
                  </a:moveTo>
                  <a:lnTo>
                    <a:pt x="140208" y="1498092"/>
                  </a:lnTo>
                  <a:lnTo>
                    <a:pt x="140208" y="281940"/>
                  </a:lnTo>
                  <a:lnTo>
                    <a:pt x="0" y="281940"/>
                  </a:lnTo>
                  <a:lnTo>
                    <a:pt x="280416" y="0"/>
                  </a:lnTo>
                  <a:lnTo>
                    <a:pt x="560832" y="281940"/>
                  </a:lnTo>
                  <a:lnTo>
                    <a:pt x="420624" y="281940"/>
                  </a:lnTo>
                  <a:lnTo>
                    <a:pt x="420624" y="1498092"/>
                  </a:lnTo>
                  <a:close/>
                </a:path>
              </a:pathLst>
            </a:custGeom>
            <a:solidFill>
              <a:srgbClr val="29AE8B"/>
            </a:solidFill>
          </p:spPr>
          <p:txBody>
            <a:bodyPr wrap="square" lIns="0" tIns="0" rIns="0" bIns="0" rtlCol="0"/>
            <a:lstStyle/>
            <a:p/>
          </p:txBody>
        </p:sp>
        <p:sp>
          <p:nvSpPr>
            <p:cNvPr id="10" name="object 10"/>
            <p:cNvSpPr/>
            <p:nvPr/>
          </p:nvSpPr>
          <p:spPr>
            <a:xfrm>
              <a:off x="509625" y="4744034"/>
              <a:ext cx="587375" cy="1522730"/>
            </a:xfrm>
            <a:custGeom>
              <a:avLst/>
              <a:gdLst/>
              <a:ahLst/>
              <a:cxnLst/>
              <a:rect l="l" t="t" r="r" b="b"/>
              <a:pathLst>
                <a:path w="587375" h="1522729">
                  <a:moveTo>
                    <a:pt x="140462" y="306387"/>
                  </a:moveTo>
                  <a:lnTo>
                    <a:pt x="12661" y="306387"/>
                  </a:lnTo>
                  <a:lnTo>
                    <a:pt x="9956" y="306108"/>
                  </a:lnTo>
                  <a:lnTo>
                    <a:pt x="0" y="294601"/>
                  </a:lnTo>
                  <a:lnTo>
                    <a:pt x="88" y="291884"/>
                  </a:lnTo>
                  <a:lnTo>
                    <a:pt x="284670" y="3721"/>
                  </a:lnTo>
                  <a:lnTo>
                    <a:pt x="293649" y="0"/>
                  </a:lnTo>
                  <a:lnTo>
                    <a:pt x="296125" y="253"/>
                  </a:lnTo>
                  <a:lnTo>
                    <a:pt x="298513" y="977"/>
                  </a:lnTo>
                  <a:lnTo>
                    <a:pt x="300710" y="2146"/>
                  </a:lnTo>
                  <a:lnTo>
                    <a:pt x="302628" y="3721"/>
                  </a:lnTo>
                  <a:lnTo>
                    <a:pt x="320598" y="21691"/>
                  </a:lnTo>
                  <a:lnTo>
                    <a:pt x="284670" y="21691"/>
                  </a:lnTo>
                  <a:lnTo>
                    <a:pt x="293649" y="30670"/>
                  </a:lnTo>
                  <a:lnTo>
                    <a:pt x="43332" y="280987"/>
                  </a:lnTo>
                  <a:lnTo>
                    <a:pt x="12661" y="280987"/>
                  </a:lnTo>
                  <a:lnTo>
                    <a:pt x="21640" y="302679"/>
                  </a:lnTo>
                  <a:lnTo>
                    <a:pt x="140462" y="302679"/>
                  </a:lnTo>
                  <a:lnTo>
                    <a:pt x="140462" y="306387"/>
                  </a:lnTo>
                  <a:close/>
                </a:path>
                <a:path w="587375" h="1522729">
                  <a:moveTo>
                    <a:pt x="293649" y="30670"/>
                  </a:moveTo>
                  <a:lnTo>
                    <a:pt x="284670" y="21691"/>
                  </a:lnTo>
                  <a:lnTo>
                    <a:pt x="302628" y="21691"/>
                  </a:lnTo>
                  <a:lnTo>
                    <a:pt x="293649" y="30670"/>
                  </a:lnTo>
                  <a:close/>
                </a:path>
                <a:path w="587375" h="1522729">
                  <a:moveTo>
                    <a:pt x="565658" y="302679"/>
                  </a:moveTo>
                  <a:lnTo>
                    <a:pt x="293649" y="30670"/>
                  </a:lnTo>
                  <a:lnTo>
                    <a:pt x="302628" y="21691"/>
                  </a:lnTo>
                  <a:lnTo>
                    <a:pt x="320598" y="21691"/>
                  </a:lnTo>
                  <a:lnTo>
                    <a:pt x="579894" y="280987"/>
                  </a:lnTo>
                  <a:lnTo>
                    <a:pt x="574636" y="280987"/>
                  </a:lnTo>
                  <a:lnTo>
                    <a:pt x="565658" y="302679"/>
                  </a:lnTo>
                  <a:close/>
                </a:path>
                <a:path w="587375" h="1522729">
                  <a:moveTo>
                    <a:pt x="21640" y="302679"/>
                  </a:moveTo>
                  <a:lnTo>
                    <a:pt x="12661" y="280987"/>
                  </a:lnTo>
                  <a:lnTo>
                    <a:pt x="43332" y="280987"/>
                  </a:lnTo>
                  <a:lnTo>
                    <a:pt x="21640" y="302679"/>
                  </a:lnTo>
                  <a:close/>
                </a:path>
                <a:path w="587375" h="1522729">
                  <a:moveTo>
                    <a:pt x="140462" y="302679"/>
                  </a:moveTo>
                  <a:lnTo>
                    <a:pt x="21640" y="302679"/>
                  </a:lnTo>
                  <a:lnTo>
                    <a:pt x="43332" y="280987"/>
                  </a:lnTo>
                  <a:lnTo>
                    <a:pt x="153162" y="280987"/>
                  </a:lnTo>
                  <a:lnTo>
                    <a:pt x="155638" y="281241"/>
                  </a:lnTo>
                  <a:lnTo>
                    <a:pt x="165862" y="293687"/>
                  </a:lnTo>
                  <a:lnTo>
                    <a:pt x="140462" y="293687"/>
                  </a:lnTo>
                  <a:lnTo>
                    <a:pt x="140462" y="302679"/>
                  </a:lnTo>
                  <a:close/>
                </a:path>
                <a:path w="587375" h="1522729">
                  <a:moveTo>
                    <a:pt x="421449" y="1509712"/>
                  </a:moveTo>
                  <a:lnTo>
                    <a:pt x="421449" y="293687"/>
                  </a:lnTo>
                  <a:lnTo>
                    <a:pt x="421690" y="291211"/>
                  </a:lnTo>
                  <a:lnTo>
                    <a:pt x="434149" y="280987"/>
                  </a:lnTo>
                  <a:lnTo>
                    <a:pt x="543966" y="280987"/>
                  </a:lnTo>
                  <a:lnTo>
                    <a:pt x="556666" y="293687"/>
                  </a:lnTo>
                  <a:lnTo>
                    <a:pt x="446849" y="293687"/>
                  </a:lnTo>
                  <a:lnTo>
                    <a:pt x="434149" y="306387"/>
                  </a:lnTo>
                  <a:lnTo>
                    <a:pt x="446849" y="306387"/>
                  </a:lnTo>
                  <a:lnTo>
                    <a:pt x="446849" y="1497012"/>
                  </a:lnTo>
                  <a:lnTo>
                    <a:pt x="434149" y="1497012"/>
                  </a:lnTo>
                  <a:lnTo>
                    <a:pt x="421449" y="1509712"/>
                  </a:lnTo>
                  <a:close/>
                </a:path>
                <a:path w="587375" h="1522729">
                  <a:moveTo>
                    <a:pt x="583514" y="302679"/>
                  </a:moveTo>
                  <a:lnTo>
                    <a:pt x="565658" y="302679"/>
                  </a:lnTo>
                  <a:lnTo>
                    <a:pt x="574636" y="280987"/>
                  </a:lnTo>
                  <a:lnTo>
                    <a:pt x="579894" y="280987"/>
                  </a:lnTo>
                  <a:lnTo>
                    <a:pt x="583615" y="284708"/>
                  </a:lnTo>
                  <a:lnTo>
                    <a:pt x="585317" y="286829"/>
                  </a:lnTo>
                  <a:lnTo>
                    <a:pt x="586536" y="289255"/>
                  </a:lnTo>
                  <a:lnTo>
                    <a:pt x="587209" y="291884"/>
                  </a:lnTo>
                  <a:lnTo>
                    <a:pt x="587298" y="294601"/>
                  </a:lnTo>
                  <a:lnTo>
                    <a:pt x="586828" y="297268"/>
                  </a:lnTo>
                  <a:lnTo>
                    <a:pt x="585787" y="299783"/>
                  </a:lnTo>
                  <a:lnTo>
                    <a:pt x="584238" y="302006"/>
                  </a:lnTo>
                  <a:lnTo>
                    <a:pt x="583514" y="302679"/>
                  </a:lnTo>
                  <a:close/>
                </a:path>
                <a:path w="587375" h="1522729">
                  <a:moveTo>
                    <a:pt x="434149" y="1522412"/>
                  </a:moveTo>
                  <a:lnTo>
                    <a:pt x="153162" y="1522412"/>
                  </a:lnTo>
                  <a:lnTo>
                    <a:pt x="150672" y="1522171"/>
                  </a:lnTo>
                  <a:lnTo>
                    <a:pt x="140462" y="1509712"/>
                  </a:lnTo>
                  <a:lnTo>
                    <a:pt x="140462" y="293687"/>
                  </a:lnTo>
                  <a:lnTo>
                    <a:pt x="153162" y="306387"/>
                  </a:lnTo>
                  <a:lnTo>
                    <a:pt x="165862" y="306387"/>
                  </a:lnTo>
                  <a:lnTo>
                    <a:pt x="165862" y="1497012"/>
                  </a:lnTo>
                  <a:lnTo>
                    <a:pt x="153162" y="1497012"/>
                  </a:lnTo>
                  <a:lnTo>
                    <a:pt x="165862" y="1509712"/>
                  </a:lnTo>
                  <a:lnTo>
                    <a:pt x="446849" y="1509712"/>
                  </a:lnTo>
                  <a:lnTo>
                    <a:pt x="446595" y="1512189"/>
                  </a:lnTo>
                  <a:lnTo>
                    <a:pt x="436625" y="1522171"/>
                  </a:lnTo>
                  <a:lnTo>
                    <a:pt x="434149" y="1522412"/>
                  </a:lnTo>
                  <a:close/>
                </a:path>
                <a:path w="587375" h="1522729">
                  <a:moveTo>
                    <a:pt x="165862" y="306387"/>
                  </a:moveTo>
                  <a:lnTo>
                    <a:pt x="153162" y="306387"/>
                  </a:lnTo>
                  <a:lnTo>
                    <a:pt x="140462" y="293687"/>
                  </a:lnTo>
                  <a:lnTo>
                    <a:pt x="165862" y="293687"/>
                  </a:lnTo>
                  <a:lnTo>
                    <a:pt x="165862" y="306387"/>
                  </a:lnTo>
                  <a:close/>
                </a:path>
                <a:path w="587375" h="1522729">
                  <a:moveTo>
                    <a:pt x="446849" y="306387"/>
                  </a:moveTo>
                  <a:lnTo>
                    <a:pt x="434149" y="306387"/>
                  </a:lnTo>
                  <a:lnTo>
                    <a:pt x="446849" y="293687"/>
                  </a:lnTo>
                  <a:lnTo>
                    <a:pt x="446849" y="306387"/>
                  </a:lnTo>
                  <a:close/>
                </a:path>
                <a:path w="587375" h="1522729">
                  <a:moveTo>
                    <a:pt x="574636" y="306387"/>
                  </a:moveTo>
                  <a:lnTo>
                    <a:pt x="446849" y="306387"/>
                  </a:lnTo>
                  <a:lnTo>
                    <a:pt x="446849" y="293687"/>
                  </a:lnTo>
                  <a:lnTo>
                    <a:pt x="556666" y="293687"/>
                  </a:lnTo>
                  <a:lnTo>
                    <a:pt x="565658" y="302679"/>
                  </a:lnTo>
                  <a:lnTo>
                    <a:pt x="583514" y="302679"/>
                  </a:lnTo>
                  <a:lnTo>
                    <a:pt x="582244" y="303860"/>
                  </a:lnTo>
                  <a:lnTo>
                    <a:pt x="579907" y="305244"/>
                  </a:lnTo>
                  <a:lnTo>
                    <a:pt x="577341" y="306108"/>
                  </a:lnTo>
                  <a:lnTo>
                    <a:pt x="574636" y="306387"/>
                  </a:lnTo>
                  <a:close/>
                </a:path>
                <a:path w="587375" h="1522729">
                  <a:moveTo>
                    <a:pt x="165862" y="1509712"/>
                  </a:moveTo>
                  <a:lnTo>
                    <a:pt x="153162" y="1497012"/>
                  </a:lnTo>
                  <a:lnTo>
                    <a:pt x="165862" y="1497012"/>
                  </a:lnTo>
                  <a:lnTo>
                    <a:pt x="165862" y="1509712"/>
                  </a:lnTo>
                  <a:close/>
                </a:path>
                <a:path w="587375" h="1522729">
                  <a:moveTo>
                    <a:pt x="421449" y="1509712"/>
                  </a:moveTo>
                  <a:lnTo>
                    <a:pt x="165862" y="1509712"/>
                  </a:lnTo>
                  <a:lnTo>
                    <a:pt x="165862" y="1497012"/>
                  </a:lnTo>
                  <a:lnTo>
                    <a:pt x="421449" y="1497012"/>
                  </a:lnTo>
                  <a:lnTo>
                    <a:pt x="421449" y="1509712"/>
                  </a:lnTo>
                  <a:close/>
                </a:path>
                <a:path w="587375" h="1522729">
                  <a:moveTo>
                    <a:pt x="446849" y="1509712"/>
                  </a:moveTo>
                  <a:lnTo>
                    <a:pt x="421449" y="1509712"/>
                  </a:lnTo>
                  <a:lnTo>
                    <a:pt x="434149" y="1497012"/>
                  </a:lnTo>
                  <a:lnTo>
                    <a:pt x="446849" y="1497012"/>
                  </a:lnTo>
                  <a:lnTo>
                    <a:pt x="446849" y="1509712"/>
                  </a:lnTo>
                  <a:close/>
                </a:path>
              </a:pathLst>
            </a:custGeom>
            <a:solidFill>
              <a:srgbClr val="1B8064"/>
            </a:solidFill>
          </p:spPr>
          <p:txBody>
            <a:bodyPr wrap="square" lIns="0" tIns="0" rIns="0" bIns="0" rtlCol="0"/>
            <a:lstStyle/>
            <a:p/>
          </p:txBody>
        </p:sp>
        <p:sp>
          <p:nvSpPr>
            <p:cNvPr id="11" name="object 11"/>
            <p:cNvSpPr/>
            <p:nvPr/>
          </p:nvSpPr>
          <p:spPr>
            <a:xfrm>
              <a:off x="729995" y="5440679"/>
              <a:ext cx="4490085" cy="1082040"/>
            </a:xfrm>
            <a:custGeom>
              <a:avLst/>
              <a:gdLst/>
              <a:ahLst/>
              <a:cxnLst/>
              <a:rect l="l" t="t" r="r" b="b"/>
              <a:pathLst>
                <a:path w="4490085" h="1082040">
                  <a:moveTo>
                    <a:pt x="3948683" y="1082040"/>
                  </a:moveTo>
                  <a:lnTo>
                    <a:pt x="3948683" y="810768"/>
                  </a:lnTo>
                  <a:lnTo>
                    <a:pt x="0" y="810768"/>
                  </a:lnTo>
                  <a:lnTo>
                    <a:pt x="0" y="271272"/>
                  </a:lnTo>
                  <a:lnTo>
                    <a:pt x="3948683" y="271272"/>
                  </a:lnTo>
                  <a:lnTo>
                    <a:pt x="3948683" y="0"/>
                  </a:lnTo>
                  <a:lnTo>
                    <a:pt x="4489704" y="541020"/>
                  </a:lnTo>
                  <a:lnTo>
                    <a:pt x="3948683" y="1082040"/>
                  </a:lnTo>
                  <a:close/>
                </a:path>
              </a:pathLst>
            </a:custGeom>
            <a:solidFill>
              <a:srgbClr val="29AE8B"/>
            </a:solidFill>
          </p:spPr>
          <p:txBody>
            <a:bodyPr wrap="square" lIns="0" tIns="0" rIns="0" bIns="0" rtlCol="0"/>
            <a:lstStyle/>
            <a:p/>
          </p:txBody>
        </p:sp>
        <p:sp>
          <p:nvSpPr>
            <p:cNvPr id="12" name="object 12"/>
            <p:cNvSpPr/>
            <p:nvPr/>
          </p:nvSpPr>
          <p:spPr>
            <a:xfrm>
              <a:off x="717549" y="5428284"/>
              <a:ext cx="4514850" cy="1106805"/>
            </a:xfrm>
            <a:custGeom>
              <a:avLst/>
              <a:gdLst/>
              <a:ahLst/>
              <a:cxnLst/>
              <a:rect l="l" t="t" r="r" b="b"/>
              <a:pathLst>
                <a:path w="4514850" h="1106804">
                  <a:moveTo>
                    <a:pt x="3948899" y="282943"/>
                  </a:moveTo>
                  <a:lnTo>
                    <a:pt x="3948899" y="12661"/>
                  </a:lnTo>
                  <a:lnTo>
                    <a:pt x="3949191" y="9969"/>
                  </a:lnTo>
                  <a:lnTo>
                    <a:pt x="3960698" y="0"/>
                  </a:lnTo>
                  <a:lnTo>
                    <a:pt x="3963416" y="101"/>
                  </a:lnTo>
                  <a:lnTo>
                    <a:pt x="3966044" y="762"/>
                  </a:lnTo>
                  <a:lnTo>
                    <a:pt x="3968470" y="1981"/>
                  </a:lnTo>
                  <a:lnTo>
                    <a:pt x="3970591" y="3683"/>
                  </a:lnTo>
                  <a:lnTo>
                    <a:pt x="3979570" y="12661"/>
                  </a:lnTo>
                  <a:lnTo>
                    <a:pt x="3974299" y="12661"/>
                  </a:lnTo>
                  <a:lnTo>
                    <a:pt x="3952621" y="21640"/>
                  </a:lnTo>
                  <a:lnTo>
                    <a:pt x="3974299" y="43319"/>
                  </a:lnTo>
                  <a:lnTo>
                    <a:pt x="3974299" y="270243"/>
                  </a:lnTo>
                  <a:lnTo>
                    <a:pt x="3961599" y="270243"/>
                  </a:lnTo>
                  <a:lnTo>
                    <a:pt x="3948899" y="282943"/>
                  </a:lnTo>
                  <a:close/>
                </a:path>
                <a:path w="4514850" h="1106804">
                  <a:moveTo>
                    <a:pt x="3974299" y="43319"/>
                  </a:moveTo>
                  <a:lnTo>
                    <a:pt x="3952621" y="21640"/>
                  </a:lnTo>
                  <a:lnTo>
                    <a:pt x="3974299" y="12661"/>
                  </a:lnTo>
                  <a:lnTo>
                    <a:pt x="3974299" y="43319"/>
                  </a:lnTo>
                  <a:close/>
                </a:path>
                <a:path w="4514850" h="1106804">
                  <a:moveTo>
                    <a:pt x="4484192" y="553211"/>
                  </a:moveTo>
                  <a:lnTo>
                    <a:pt x="3974299" y="43319"/>
                  </a:lnTo>
                  <a:lnTo>
                    <a:pt x="3974299" y="12661"/>
                  </a:lnTo>
                  <a:lnTo>
                    <a:pt x="3979570" y="12661"/>
                  </a:lnTo>
                  <a:lnTo>
                    <a:pt x="4511128" y="544233"/>
                  </a:lnTo>
                  <a:lnTo>
                    <a:pt x="4493171" y="544233"/>
                  </a:lnTo>
                  <a:lnTo>
                    <a:pt x="4484192" y="553211"/>
                  </a:lnTo>
                  <a:close/>
                </a:path>
                <a:path w="4514850" h="1106804">
                  <a:moveTo>
                    <a:pt x="3948899" y="836180"/>
                  </a:moveTo>
                  <a:lnTo>
                    <a:pt x="12700" y="836180"/>
                  </a:lnTo>
                  <a:lnTo>
                    <a:pt x="10223" y="835939"/>
                  </a:lnTo>
                  <a:lnTo>
                    <a:pt x="0" y="823480"/>
                  </a:lnTo>
                  <a:lnTo>
                    <a:pt x="0" y="282943"/>
                  </a:lnTo>
                  <a:lnTo>
                    <a:pt x="12700" y="270243"/>
                  </a:lnTo>
                  <a:lnTo>
                    <a:pt x="3948899" y="270243"/>
                  </a:lnTo>
                  <a:lnTo>
                    <a:pt x="3948899" y="282943"/>
                  </a:lnTo>
                  <a:lnTo>
                    <a:pt x="25400" y="282943"/>
                  </a:lnTo>
                  <a:lnTo>
                    <a:pt x="12700" y="295643"/>
                  </a:lnTo>
                  <a:lnTo>
                    <a:pt x="25400" y="295643"/>
                  </a:lnTo>
                  <a:lnTo>
                    <a:pt x="25400" y="810780"/>
                  </a:lnTo>
                  <a:lnTo>
                    <a:pt x="12700" y="810780"/>
                  </a:lnTo>
                  <a:lnTo>
                    <a:pt x="25400" y="823480"/>
                  </a:lnTo>
                  <a:lnTo>
                    <a:pt x="3948899" y="823480"/>
                  </a:lnTo>
                  <a:lnTo>
                    <a:pt x="3948899" y="836180"/>
                  </a:lnTo>
                  <a:close/>
                </a:path>
                <a:path w="4514850" h="1106804">
                  <a:moveTo>
                    <a:pt x="3961599" y="295643"/>
                  </a:moveTo>
                  <a:lnTo>
                    <a:pt x="25400" y="295643"/>
                  </a:lnTo>
                  <a:lnTo>
                    <a:pt x="25400" y="282943"/>
                  </a:lnTo>
                  <a:lnTo>
                    <a:pt x="3948899" y="282943"/>
                  </a:lnTo>
                  <a:lnTo>
                    <a:pt x="3961599" y="270243"/>
                  </a:lnTo>
                  <a:lnTo>
                    <a:pt x="3974299" y="270243"/>
                  </a:lnTo>
                  <a:lnTo>
                    <a:pt x="3974299" y="282943"/>
                  </a:lnTo>
                  <a:lnTo>
                    <a:pt x="3964089" y="295389"/>
                  </a:lnTo>
                  <a:lnTo>
                    <a:pt x="3961599" y="295643"/>
                  </a:lnTo>
                  <a:close/>
                </a:path>
                <a:path w="4514850" h="1106804">
                  <a:moveTo>
                    <a:pt x="25400" y="295643"/>
                  </a:moveTo>
                  <a:lnTo>
                    <a:pt x="12700" y="295643"/>
                  </a:lnTo>
                  <a:lnTo>
                    <a:pt x="25400" y="282943"/>
                  </a:lnTo>
                  <a:lnTo>
                    <a:pt x="25400" y="295643"/>
                  </a:lnTo>
                  <a:close/>
                </a:path>
                <a:path w="4514850" h="1106804">
                  <a:moveTo>
                    <a:pt x="4493171" y="562190"/>
                  </a:moveTo>
                  <a:lnTo>
                    <a:pt x="4484192" y="553211"/>
                  </a:lnTo>
                  <a:lnTo>
                    <a:pt x="4493171" y="544233"/>
                  </a:lnTo>
                  <a:lnTo>
                    <a:pt x="4493171" y="562190"/>
                  </a:lnTo>
                  <a:close/>
                </a:path>
                <a:path w="4514850" h="1106804">
                  <a:moveTo>
                    <a:pt x="4511128" y="562190"/>
                  </a:moveTo>
                  <a:lnTo>
                    <a:pt x="4493171" y="562190"/>
                  </a:lnTo>
                  <a:lnTo>
                    <a:pt x="4493171" y="544233"/>
                  </a:lnTo>
                  <a:lnTo>
                    <a:pt x="4511128" y="544233"/>
                  </a:lnTo>
                  <a:lnTo>
                    <a:pt x="4512703" y="546150"/>
                  </a:lnTo>
                  <a:lnTo>
                    <a:pt x="4513884" y="548347"/>
                  </a:lnTo>
                  <a:lnTo>
                    <a:pt x="4514608" y="550735"/>
                  </a:lnTo>
                  <a:lnTo>
                    <a:pt x="4514850" y="553212"/>
                  </a:lnTo>
                  <a:lnTo>
                    <a:pt x="4514608" y="555688"/>
                  </a:lnTo>
                  <a:lnTo>
                    <a:pt x="4513884" y="558076"/>
                  </a:lnTo>
                  <a:lnTo>
                    <a:pt x="4512703" y="560260"/>
                  </a:lnTo>
                  <a:lnTo>
                    <a:pt x="4511128" y="562190"/>
                  </a:lnTo>
                  <a:close/>
                </a:path>
                <a:path w="4514850" h="1106804">
                  <a:moveTo>
                    <a:pt x="3979570" y="1093749"/>
                  </a:moveTo>
                  <a:lnTo>
                    <a:pt x="3974299" y="1093749"/>
                  </a:lnTo>
                  <a:lnTo>
                    <a:pt x="3974299" y="1063092"/>
                  </a:lnTo>
                  <a:lnTo>
                    <a:pt x="4484192" y="553212"/>
                  </a:lnTo>
                  <a:lnTo>
                    <a:pt x="4493171" y="562190"/>
                  </a:lnTo>
                  <a:lnTo>
                    <a:pt x="4511128" y="562190"/>
                  </a:lnTo>
                  <a:lnTo>
                    <a:pt x="3979570" y="1093749"/>
                  </a:lnTo>
                  <a:close/>
                </a:path>
                <a:path w="4514850" h="1106804">
                  <a:moveTo>
                    <a:pt x="25400" y="823480"/>
                  </a:moveTo>
                  <a:lnTo>
                    <a:pt x="12700" y="810780"/>
                  </a:lnTo>
                  <a:lnTo>
                    <a:pt x="25400" y="810780"/>
                  </a:lnTo>
                  <a:lnTo>
                    <a:pt x="25400" y="823480"/>
                  </a:lnTo>
                  <a:close/>
                </a:path>
                <a:path w="4514850" h="1106804">
                  <a:moveTo>
                    <a:pt x="3974299" y="836180"/>
                  </a:moveTo>
                  <a:lnTo>
                    <a:pt x="3961599" y="836180"/>
                  </a:lnTo>
                  <a:lnTo>
                    <a:pt x="3948899" y="823480"/>
                  </a:lnTo>
                  <a:lnTo>
                    <a:pt x="25400" y="823480"/>
                  </a:lnTo>
                  <a:lnTo>
                    <a:pt x="25400" y="810780"/>
                  </a:lnTo>
                  <a:lnTo>
                    <a:pt x="3961599" y="810780"/>
                  </a:lnTo>
                  <a:lnTo>
                    <a:pt x="3974299" y="823480"/>
                  </a:lnTo>
                  <a:lnTo>
                    <a:pt x="3974299" y="836180"/>
                  </a:lnTo>
                  <a:close/>
                </a:path>
                <a:path w="4514850" h="1106804">
                  <a:moveTo>
                    <a:pt x="3960698" y="1106424"/>
                  </a:moveTo>
                  <a:lnTo>
                    <a:pt x="3948899" y="1093749"/>
                  </a:lnTo>
                  <a:lnTo>
                    <a:pt x="3948899" y="823480"/>
                  </a:lnTo>
                  <a:lnTo>
                    <a:pt x="3961599" y="836180"/>
                  </a:lnTo>
                  <a:lnTo>
                    <a:pt x="3974299" y="836180"/>
                  </a:lnTo>
                  <a:lnTo>
                    <a:pt x="3974299" y="1063092"/>
                  </a:lnTo>
                  <a:lnTo>
                    <a:pt x="3952621" y="1084770"/>
                  </a:lnTo>
                  <a:lnTo>
                    <a:pt x="3974299" y="1093749"/>
                  </a:lnTo>
                  <a:lnTo>
                    <a:pt x="3979570" y="1093749"/>
                  </a:lnTo>
                  <a:lnTo>
                    <a:pt x="3970591" y="1102728"/>
                  </a:lnTo>
                  <a:lnTo>
                    <a:pt x="3968470" y="1104442"/>
                  </a:lnTo>
                  <a:lnTo>
                    <a:pt x="3966044" y="1105649"/>
                  </a:lnTo>
                  <a:lnTo>
                    <a:pt x="3963416" y="1106322"/>
                  </a:lnTo>
                  <a:lnTo>
                    <a:pt x="3960698" y="1106424"/>
                  </a:lnTo>
                  <a:close/>
                </a:path>
                <a:path w="4514850" h="1106804">
                  <a:moveTo>
                    <a:pt x="3974299" y="1093749"/>
                  </a:moveTo>
                  <a:lnTo>
                    <a:pt x="3952621" y="1084770"/>
                  </a:lnTo>
                  <a:lnTo>
                    <a:pt x="3974299" y="1063092"/>
                  </a:lnTo>
                  <a:lnTo>
                    <a:pt x="3974299" y="1093749"/>
                  </a:lnTo>
                  <a:close/>
                </a:path>
              </a:pathLst>
            </a:custGeom>
            <a:solidFill>
              <a:srgbClr val="1B8064"/>
            </a:solidFill>
          </p:spPr>
          <p:txBody>
            <a:bodyPr wrap="square" lIns="0" tIns="0" rIns="0" bIns="0" rtlCol="0"/>
            <a:lstStyle/>
            <a:p/>
          </p:txBody>
        </p:sp>
        <p:pic>
          <p:nvPicPr>
            <p:cNvPr id="13" name="object 13"/>
            <p:cNvPicPr/>
            <p:nvPr/>
          </p:nvPicPr>
          <p:blipFill>
            <a:blip r:embed="rId2" cstate="print"/>
            <a:stretch>
              <a:fillRect/>
            </a:stretch>
          </p:blipFill>
          <p:spPr>
            <a:xfrm>
              <a:off x="2031491" y="5736335"/>
              <a:ext cx="1575816" cy="481584"/>
            </a:xfrm>
            <a:prstGeom prst="rect">
              <a:avLst/>
            </a:prstGeom>
          </p:spPr>
        </p:pic>
        <p:sp>
          <p:nvSpPr>
            <p:cNvPr id="14" name="object 14"/>
            <p:cNvSpPr/>
            <p:nvPr/>
          </p:nvSpPr>
          <p:spPr>
            <a:xfrm>
              <a:off x="2019414" y="5723521"/>
              <a:ext cx="1600200" cy="505459"/>
            </a:xfrm>
            <a:custGeom>
              <a:avLst/>
              <a:gdLst/>
              <a:ahLst/>
              <a:cxnLst/>
              <a:rect l="l" t="t" r="r" b="b"/>
              <a:pathLst>
                <a:path w="1600200" h="505460">
                  <a:moveTo>
                    <a:pt x="66776" y="474979"/>
                  </a:moveTo>
                  <a:lnTo>
                    <a:pt x="23812" y="474979"/>
                  </a:lnTo>
                  <a:lnTo>
                    <a:pt x="20904" y="471170"/>
                  </a:lnTo>
                  <a:lnTo>
                    <a:pt x="18161" y="468629"/>
                  </a:lnTo>
                  <a:lnTo>
                    <a:pt x="15582" y="464820"/>
                  </a:lnTo>
                  <a:lnTo>
                    <a:pt x="13500" y="461010"/>
                  </a:lnTo>
                  <a:lnTo>
                    <a:pt x="11252" y="457200"/>
                  </a:lnTo>
                  <a:lnTo>
                    <a:pt x="8915" y="453389"/>
                  </a:lnTo>
                  <a:lnTo>
                    <a:pt x="7315" y="449579"/>
                  </a:lnTo>
                  <a:lnTo>
                    <a:pt x="5638" y="445770"/>
                  </a:lnTo>
                  <a:lnTo>
                    <a:pt x="5422" y="444500"/>
                  </a:lnTo>
                  <a:lnTo>
                    <a:pt x="3975" y="440689"/>
                  </a:lnTo>
                  <a:lnTo>
                    <a:pt x="2730" y="435610"/>
                  </a:lnTo>
                  <a:lnTo>
                    <a:pt x="0" y="87629"/>
                  </a:lnTo>
                  <a:lnTo>
                    <a:pt x="406" y="82550"/>
                  </a:lnTo>
                  <a:lnTo>
                    <a:pt x="5422" y="60960"/>
                  </a:lnTo>
                  <a:lnTo>
                    <a:pt x="5638" y="59689"/>
                  </a:lnTo>
                  <a:lnTo>
                    <a:pt x="7315" y="55879"/>
                  </a:lnTo>
                  <a:lnTo>
                    <a:pt x="8915" y="52070"/>
                  </a:lnTo>
                  <a:lnTo>
                    <a:pt x="11252" y="48260"/>
                  </a:lnTo>
                  <a:lnTo>
                    <a:pt x="27305" y="26670"/>
                  </a:lnTo>
                  <a:lnTo>
                    <a:pt x="30530" y="22860"/>
                  </a:lnTo>
                  <a:lnTo>
                    <a:pt x="33909" y="20320"/>
                  </a:lnTo>
                  <a:lnTo>
                    <a:pt x="37426" y="17779"/>
                  </a:lnTo>
                  <a:lnTo>
                    <a:pt x="41084" y="15239"/>
                  </a:lnTo>
                  <a:lnTo>
                    <a:pt x="44856" y="12700"/>
                  </a:lnTo>
                  <a:lnTo>
                    <a:pt x="48209" y="10160"/>
                  </a:lnTo>
                  <a:lnTo>
                    <a:pt x="52768" y="8889"/>
                  </a:lnTo>
                  <a:lnTo>
                    <a:pt x="56896" y="6350"/>
                  </a:lnTo>
                  <a:lnTo>
                    <a:pt x="60528" y="5079"/>
                  </a:lnTo>
                  <a:lnTo>
                    <a:pt x="65443" y="3810"/>
                  </a:lnTo>
                  <a:lnTo>
                    <a:pt x="69253" y="2539"/>
                  </a:lnTo>
                  <a:lnTo>
                    <a:pt x="78320" y="0"/>
                  </a:lnTo>
                  <a:lnTo>
                    <a:pt x="1521663" y="0"/>
                  </a:lnTo>
                  <a:lnTo>
                    <a:pt x="1530718" y="2539"/>
                  </a:lnTo>
                  <a:lnTo>
                    <a:pt x="1534528" y="3810"/>
                  </a:lnTo>
                  <a:lnTo>
                    <a:pt x="1538846" y="5079"/>
                  </a:lnTo>
                  <a:lnTo>
                    <a:pt x="1539443" y="5079"/>
                  </a:lnTo>
                  <a:lnTo>
                    <a:pt x="1543659" y="6350"/>
                  </a:lnTo>
                  <a:lnTo>
                    <a:pt x="1547202" y="8889"/>
                  </a:lnTo>
                  <a:lnTo>
                    <a:pt x="1551762" y="10160"/>
                  </a:lnTo>
                  <a:lnTo>
                    <a:pt x="1555648" y="12700"/>
                  </a:lnTo>
                  <a:lnTo>
                    <a:pt x="1558899" y="15239"/>
                  </a:lnTo>
                  <a:lnTo>
                    <a:pt x="1562544" y="17779"/>
                  </a:lnTo>
                  <a:lnTo>
                    <a:pt x="1566062" y="20320"/>
                  </a:lnTo>
                  <a:lnTo>
                    <a:pt x="1569440" y="22860"/>
                  </a:lnTo>
                  <a:lnTo>
                    <a:pt x="1571591" y="25400"/>
                  </a:lnTo>
                  <a:lnTo>
                    <a:pt x="82778" y="25400"/>
                  </a:lnTo>
                  <a:lnTo>
                    <a:pt x="78828" y="26670"/>
                  </a:lnTo>
                  <a:lnTo>
                    <a:pt x="76187" y="26670"/>
                  </a:lnTo>
                  <a:lnTo>
                    <a:pt x="72390" y="27939"/>
                  </a:lnTo>
                  <a:lnTo>
                    <a:pt x="72986" y="27939"/>
                  </a:lnTo>
                  <a:lnTo>
                    <a:pt x="69265" y="29210"/>
                  </a:lnTo>
                  <a:lnTo>
                    <a:pt x="69850" y="29210"/>
                  </a:lnTo>
                  <a:lnTo>
                    <a:pt x="66205" y="30479"/>
                  </a:lnTo>
                  <a:lnTo>
                    <a:pt x="66776" y="30479"/>
                  </a:lnTo>
                  <a:lnTo>
                    <a:pt x="63233" y="31750"/>
                  </a:lnTo>
                  <a:lnTo>
                    <a:pt x="63792" y="31750"/>
                  </a:lnTo>
                  <a:lnTo>
                    <a:pt x="60337" y="33020"/>
                  </a:lnTo>
                  <a:lnTo>
                    <a:pt x="60871" y="33020"/>
                  </a:lnTo>
                  <a:lnTo>
                    <a:pt x="57518" y="34289"/>
                  </a:lnTo>
                  <a:lnTo>
                    <a:pt x="58039" y="34289"/>
                  </a:lnTo>
                  <a:lnTo>
                    <a:pt x="56413" y="35560"/>
                  </a:lnTo>
                  <a:lnTo>
                    <a:pt x="55295" y="35560"/>
                  </a:lnTo>
                  <a:lnTo>
                    <a:pt x="52146" y="38100"/>
                  </a:lnTo>
                  <a:lnTo>
                    <a:pt x="52641" y="38100"/>
                  </a:lnTo>
                  <a:lnTo>
                    <a:pt x="51123" y="39370"/>
                  </a:lnTo>
                  <a:lnTo>
                    <a:pt x="50076" y="39370"/>
                  </a:lnTo>
                  <a:lnTo>
                    <a:pt x="47167" y="41910"/>
                  </a:lnTo>
                  <a:lnTo>
                    <a:pt x="47612" y="41910"/>
                  </a:lnTo>
                  <a:lnTo>
                    <a:pt x="44831" y="44450"/>
                  </a:lnTo>
                  <a:lnTo>
                    <a:pt x="45262" y="44450"/>
                  </a:lnTo>
                  <a:lnTo>
                    <a:pt x="42608" y="46989"/>
                  </a:lnTo>
                  <a:lnTo>
                    <a:pt x="43014" y="46989"/>
                  </a:lnTo>
                  <a:lnTo>
                    <a:pt x="40487" y="49529"/>
                  </a:lnTo>
                  <a:lnTo>
                    <a:pt x="40881" y="49529"/>
                  </a:lnTo>
                  <a:lnTo>
                    <a:pt x="38493" y="52070"/>
                  </a:lnTo>
                  <a:lnTo>
                    <a:pt x="38862" y="52070"/>
                  </a:lnTo>
                  <a:lnTo>
                    <a:pt x="36626" y="54610"/>
                  </a:lnTo>
                  <a:lnTo>
                    <a:pt x="36969" y="54610"/>
                  </a:lnTo>
                  <a:lnTo>
                    <a:pt x="34886" y="57150"/>
                  </a:lnTo>
                  <a:lnTo>
                    <a:pt x="35204" y="57150"/>
                  </a:lnTo>
                  <a:lnTo>
                    <a:pt x="33917" y="59689"/>
                  </a:lnTo>
                  <a:lnTo>
                    <a:pt x="33566" y="59689"/>
                  </a:lnTo>
                  <a:lnTo>
                    <a:pt x="32389" y="62229"/>
                  </a:lnTo>
                  <a:lnTo>
                    <a:pt x="32067" y="62229"/>
                  </a:lnTo>
                  <a:lnTo>
                    <a:pt x="30454" y="66039"/>
                  </a:lnTo>
                  <a:lnTo>
                    <a:pt x="30695" y="66039"/>
                  </a:lnTo>
                  <a:lnTo>
                    <a:pt x="29739" y="68579"/>
                  </a:lnTo>
                  <a:lnTo>
                    <a:pt x="29476" y="68579"/>
                  </a:lnTo>
                  <a:lnTo>
                    <a:pt x="28219" y="72389"/>
                  </a:lnTo>
                  <a:lnTo>
                    <a:pt x="28409" y="72389"/>
                  </a:lnTo>
                  <a:lnTo>
                    <a:pt x="27690" y="74929"/>
                  </a:lnTo>
                  <a:lnTo>
                    <a:pt x="27482" y="74929"/>
                  </a:lnTo>
                  <a:lnTo>
                    <a:pt x="26593" y="78739"/>
                  </a:lnTo>
                  <a:lnTo>
                    <a:pt x="26246" y="81279"/>
                  </a:lnTo>
                  <a:lnTo>
                    <a:pt x="26111" y="81279"/>
                  </a:lnTo>
                  <a:lnTo>
                    <a:pt x="25603" y="85089"/>
                  </a:lnTo>
                  <a:lnTo>
                    <a:pt x="25455" y="87629"/>
                  </a:lnTo>
                  <a:lnTo>
                    <a:pt x="25387" y="88900"/>
                  </a:lnTo>
                  <a:lnTo>
                    <a:pt x="25349" y="416560"/>
                  </a:lnTo>
                  <a:lnTo>
                    <a:pt x="25666" y="420370"/>
                  </a:lnTo>
                  <a:lnTo>
                    <a:pt x="26111" y="422910"/>
                  </a:lnTo>
                  <a:lnTo>
                    <a:pt x="26720" y="426720"/>
                  </a:lnTo>
                  <a:lnTo>
                    <a:pt x="27482" y="430529"/>
                  </a:lnTo>
                  <a:lnTo>
                    <a:pt x="27690" y="430529"/>
                  </a:lnTo>
                  <a:lnTo>
                    <a:pt x="28409" y="433070"/>
                  </a:lnTo>
                  <a:lnTo>
                    <a:pt x="28219" y="433070"/>
                  </a:lnTo>
                  <a:lnTo>
                    <a:pt x="29476" y="436879"/>
                  </a:lnTo>
                  <a:lnTo>
                    <a:pt x="29739" y="436879"/>
                  </a:lnTo>
                  <a:lnTo>
                    <a:pt x="30695" y="439420"/>
                  </a:lnTo>
                  <a:lnTo>
                    <a:pt x="30454" y="439420"/>
                  </a:lnTo>
                  <a:lnTo>
                    <a:pt x="32067" y="441960"/>
                  </a:lnTo>
                  <a:lnTo>
                    <a:pt x="31800" y="441960"/>
                  </a:lnTo>
                  <a:lnTo>
                    <a:pt x="33566" y="445770"/>
                  </a:lnTo>
                  <a:lnTo>
                    <a:pt x="33917" y="445770"/>
                  </a:lnTo>
                  <a:lnTo>
                    <a:pt x="35204" y="448310"/>
                  </a:lnTo>
                  <a:lnTo>
                    <a:pt x="35581" y="448310"/>
                  </a:lnTo>
                  <a:lnTo>
                    <a:pt x="36969" y="450850"/>
                  </a:lnTo>
                  <a:lnTo>
                    <a:pt x="36626" y="450850"/>
                  </a:lnTo>
                  <a:lnTo>
                    <a:pt x="38862" y="453389"/>
                  </a:lnTo>
                  <a:lnTo>
                    <a:pt x="38493" y="453389"/>
                  </a:lnTo>
                  <a:lnTo>
                    <a:pt x="40881" y="455929"/>
                  </a:lnTo>
                  <a:lnTo>
                    <a:pt x="40487" y="455929"/>
                  </a:lnTo>
                  <a:lnTo>
                    <a:pt x="43014" y="458470"/>
                  </a:lnTo>
                  <a:lnTo>
                    <a:pt x="42608" y="458470"/>
                  </a:lnTo>
                  <a:lnTo>
                    <a:pt x="45262" y="461010"/>
                  </a:lnTo>
                  <a:lnTo>
                    <a:pt x="44831" y="461010"/>
                  </a:lnTo>
                  <a:lnTo>
                    <a:pt x="47612" y="463550"/>
                  </a:lnTo>
                  <a:lnTo>
                    <a:pt x="48621" y="463550"/>
                  </a:lnTo>
                  <a:lnTo>
                    <a:pt x="50076" y="464820"/>
                  </a:lnTo>
                  <a:lnTo>
                    <a:pt x="49606" y="464820"/>
                  </a:lnTo>
                  <a:lnTo>
                    <a:pt x="52641" y="467360"/>
                  </a:lnTo>
                  <a:lnTo>
                    <a:pt x="52146" y="467360"/>
                  </a:lnTo>
                  <a:lnTo>
                    <a:pt x="55295" y="468629"/>
                  </a:lnTo>
                  <a:lnTo>
                    <a:pt x="54787" y="468629"/>
                  </a:lnTo>
                  <a:lnTo>
                    <a:pt x="58039" y="471170"/>
                  </a:lnTo>
                  <a:lnTo>
                    <a:pt x="59194" y="471170"/>
                  </a:lnTo>
                  <a:lnTo>
                    <a:pt x="60871" y="472439"/>
                  </a:lnTo>
                  <a:lnTo>
                    <a:pt x="60337" y="472439"/>
                  </a:lnTo>
                  <a:lnTo>
                    <a:pt x="63792" y="473710"/>
                  </a:lnTo>
                  <a:lnTo>
                    <a:pt x="63233" y="473710"/>
                  </a:lnTo>
                  <a:lnTo>
                    <a:pt x="66776" y="474979"/>
                  </a:lnTo>
                  <a:close/>
                </a:path>
                <a:path w="1600200" h="505460">
                  <a:moveTo>
                    <a:pt x="1545183" y="36829"/>
                  </a:moveTo>
                  <a:lnTo>
                    <a:pt x="1541932" y="34289"/>
                  </a:lnTo>
                  <a:lnTo>
                    <a:pt x="1542453" y="34289"/>
                  </a:lnTo>
                  <a:lnTo>
                    <a:pt x="1539100" y="33020"/>
                  </a:lnTo>
                  <a:lnTo>
                    <a:pt x="1539646" y="33020"/>
                  </a:lnTo>
                  <a:lnTo>
                    <a:pt x="1536179" y="31750"/>
                  </a:lnTo>
                  <a:lnTo>
                    <a:pt x="1536738" y="31750"/>
                  </a:lnTo>
                  <a:lnTo>
                    <a:pt x="1533194" y="30479"/>
                  </a:lnTo>
                  <a:lnTo>
                    <a:pt x="1533766" y="30479"/>
                  </a:lnTo>
                  <a:lnTo>
                    <a:pt x="1530121" y="29210"/>
                  </a:lnTo>
                  <a:lnTo>
                    <a:pt x="1530705" y="29210"/>
                  </a:lnTo>
                  <a:lnTo>
                    <a:pt x="1526984" y="27939"/>
                  </a:lnTo>
                  <a:lnTo>
                    <a:pt x="1527594" y="27939"/>
                  </a:lnTo>
                  <a:lnTo>
                    <a:pt x="1523784" y="26670"/>
                  </a:lnTo>
                  <a:lnTo>
                    <a:pt x="1521142" y="26670"/>
                  </a:lnTo>
                  <a:lnTo>
                    <a:pt x="1517192" y="25400"/>
                  </a:lnTo>
                  <a:lnTo>
                    <a:pt x="1571591" y="25400"/>
                  </a:lnTo>
                  <a:lnTo>
                    <a:pt x="1572666" y="26670"/>
                  </a:lnTo>
                  <a:lnTo>
                    <a:pt x="1575752" y="29210"/>
                  </a:lnTo>
                  <a:lnTo>
                    <a:pt x="1579067" y="33020"/>
                  </a:lnTo>
                  <a:lnTo>
                    <a:pt x="1580896" y="35560"/>
                  </a:lnTo>
                  <a:lnTo>
                    <a:pt x="1544675" y="35560"/>
                  </a:lnTo>
                  <a:lnTo>
                    <a:pt x="1545183" y="36829"/>
                  </a:lnTo>
                  <a:close/>
                </a:path>
                <a:path w="1600200" h="505460">
                  <a:moveTo>
                    <a:pt x="54787" y="36829"/>
                  </a:moveTo>
                  <a:lnTo>
                    <a:pt x="55295" y="35560"/>
                  </a:lnTo>
                  <a:lnTo>
                    <a:pt x="56413" y="35560"/>
                  </a:lnTo>
                  <a:lnTo>
                    <a:pt x="54787" y="36829"/>
                  </a:lnTo>
                  <a:close/>
                </a:path>
                <a:path w="1600200" h="505460">
                  <a:moveTo>
                    <a:pt x="1550365" y="40639"/>
                  </a:moveTo>
                  <a:lnTo>
                    <a:pt x="1547342" y="38100"/>
                  </a:lnTo>
                  <a:lnTo>
                    <a:pt x="1547825" y="38100"/>
                  </a:lnTo>
                  <a:lnTo>
                    <a:pt x="1544675" y="35560"/>
                  </a:lnTo>
                  <a:lnTo>
                    <a:pt x="1580896" y="35560"/>
                  </a:lnTo>
                  <a:lnTo>
                    <a:pt x="1581810" y="36829"/>
                  </a:lnTo>
                  <a:lnTo>
                    <a:pt x="1583529" y="39370"/>
                  </a:lnTo>
                  <a:lnTo>
                    <a:pt x="1549895" y="39370"/>
                  </a:lnTo>
                  <a:lnTo>
                    <a:pt x="1550365" y="40639"/>
                  </a:lnTo>
                  <a:close/>
                </a:path>
                <a:path w="1600200" h="505460">
                  <a:moveTo>
                    <a:pt x="49606" y="40639"/>
                  </a:moveTo>
                  <a:lnTo>
                    <a:pt x="50076" y="39370"/>
                  </a:lnTo>
                  <a:lnTo>
                    <a:pt x="51123" y="39370"/>
                  </a:lnTo>
                  <a:lnTo>
                    <a:pt x="49606" y="40639"/>
                  </a:lnTo>
                  <a:close/>
                </a:path>
                <a:path w="1600200" h="505460">
                  <a:moveTo>
                    <a:pt x="1566697" y="60960"/>
                  </a:moveTo>
                  <a:lnTo>
                    <a:pt x="1564767" y="57150"/>
                  </a:lnTo>
                  <a:lnTo>
                    <a:pt x="1565084" y="57150"/>
                  </a:lnTo>
                  <a:lnTo>
                    <a:pt x="1563001" y="54610"/>
                  </a:lnTo>
                  <a:lnTo>
                    <a:pt x="1563344" y="54610"/>
                  </a:lnTo>
                  <a:lnTo>
                    <a:pt x="1561109" y="52070"/>
                  </a:lnTo>
                  <a:lnTo>
                    <a:pt x="1561477" y="52070"/>
                  </a:lnTo>
                  <a:lnTo>
                    <a:pt x="1559090" y="49529"/>
                  </a:lnTo>
                  <a:lnTo>
                    <a:pt x="1559483" y="49529"/>
                  </a:lnTo>
                  <a:lnTo>
                    <a:pt x="1556956" y="46989"/>
                  </a:lnTo>
                  <a:lnTo>
                    <a:pt x="1557362" y="46989"/>
                  </a:lnTo>
                  <a:lnTo>
                    <a:pt x="1554708" y="44450"/>
                  </a:lnTo>
                  <a:lnTo>
                    <a:pt x="1555140" y="44450"/>
                  </a:lnTo>
                  <a:lnTo>
                    <a:pt x="1552359" y="41910"/>
                  </a:lnTo>
                  <a:lnTo>
                    <a:pt x="1552803" y="41910"/>
                  </a:lnTo>
                  <a:lnTo>
                    <a:pt x="1549895" y="39370"/>
                  </a:lnTo>
                  <a:lnTo>
                    <a:pt x="1583529" y="39370"/>
                  </a:lnTo>
                  <a:lnTo>
                    <a:pt x="1584388" y="40639"/>
                  </a:lnTo>
                  <a:lnTo>
                    <a:pt x="1586788" y="44450"/>
                  </a:lnTo>
                  <a:lnTo>
                    <a:pt x="1588719" y="48260"/>
                  </a:lnTo>
                  <a:lnTo>
                    <a:pt x="1590789" y="52070"/>
                  </a:lnTo>
                  <a:lnTo>
                    <a:pt x="1592656" y="55879"/>
                  </a:lnTo>
                  <a:lnTo>
                    <a:pt x="1594332" y="59689"/>
                  </a:lnTo>
                  <a:lnTo>
                    <a:pt x="1566405" y="59689"/>
                  </a:lnTo>
                  <a:lnTo>
                    <a:pt x="1566697" y="60960"/>
                  </a:lnTo>
                  <a:close/>
                </a:path>
                <a:path w="1600200" h="505460">
                  <a:moveTo>
                    <a:pt x="33274" y="60960"/>
                  </a:moveTo>
                  <a:lnTo>
                    <a:pt x="33566" y="59689"/>
                  </a:lnTo>
                  <a:lnTo>
                    <a:pt x="33917" y="59689"/>
                  </a:lnTo>
                  <a:lnTo>
                    <a:pt x="33274" y="60960"/>
                  </a:lnTo>
                  <a:close/>
                </a:path>
                <a:path w="1600200" h="505460">
                  <a:moveTo>
                    <a:pt x="1568183" y="63500"/>
                  </a:moveTo>
                  <a:lnTo>
                    <a:pt x="1566405" y="59689"/>
                  </a:lnTo>
                  <a:lnTo>
                    <a:pt x="1594332" y="59689"/>
                  </a:lnTo>
                  <a:lnTo>
                    <a:pt x="1595075" y="62229"/>
                  </a:lnTo>
                  <a:lnTo>
                    <a:pt x="1567903" y="62229"/>
                  </a:lnTo>
                  <a:lnTo>
                    <a:pt x="1568183" y="63500"/>
                  </a:lnTo>
                  <a:close/>
                </a:path>
                <a:path w="1600200" h="505460">
                  <a:moveTo>
                    <a:pt x="31800" y="63500"/>
                  </a:moveTo>
                  <a:lnTo>
                    <a:pt x="32067" y="62229"/>
                  </a:lnTo>
                  <a:lnTo>
                    <a:pt x="32389" y="62229"/>
                  </a:lnTo>
                  <a:lnTo>
                    <a:pt x="31800" y="63500"/>
                  </a:lnTo>
                  <a:close/>
                </a:path>
                <a:path w="1600200" h="505460">
                  <a:moveTo>
                    <a:pt x="1570710" y="69850"/>
                  </a:moveTo>
                  <a:lnTo>
                    <a:pt x="1569275" y="66039"/>
                  </a:lnTo>
                  <a:lnTo>
                    <a:pt x="1569516" y="66039"/>
                  </a:lnTo>
                  <a:lnTo>
                    <a:pt x="1567903" y="62229"/>
                  </a:lnTo>
                  <a:lnTo>
                    <a:pt x="1595075" y="62229"/>
                  </a:lnTo>
                  <a:lnTo>
                    <a:pt x="1595818" y="64770"/>
                  </a:lnTo>
                  <a:lnTo>
                    <a:pt x="1596885" y="68579"/>
                  </a:lnTo>
                  <a:lnTo>
                    <a:pt x="1570494" y="68579"/>
                  </a:lnTo>
                  <a:lnTo>
                    <a:pt x="1570710" y="69850"/>
                  </a:lnTo>
                  <a:close/>
                </a:path>
                <a:path w="1600200" h="505460">
                  <a:moveTo>
                    <a:pt x="29260" y="69850"/>
                  </a:moveTo>
                  <a:lnTo>
                    <a:pt x="29476" y="68579"/>
                  </a:lnTo>
                  <a:lnTo>
                    <a:pt x="29739" y="68579"/>
                  </a:lnTo>
                  <a:lnTo>
                    <a:pt x="29260" y="69850"/>
                  </a:lnTo>
                  <a:close/>
                </a:path>
                <a:path w="1600200" h="505460">
                  <a:moveTo>
                    <a:pt x="1572641" y="76200"/>
                  </a:moveTo>
                  <a:lnTo>
                    <a:pt x="1571561" y="72389"/>
                  </a:lnTo>
                  <a:lnTo>
                    <a:pt x="1571752" y="72389"/>
                  </a:lnTo>
                  <a:lnTo>
                    <a:pt x="1570494" y="68579"/>
                  </a:lnTo>
                  <a:lnTo>
                    <a:pt x="1596885" y="68579"/>
                  </a:lnTo>
                  <a:lnTo>
                    <a:pt x="1597240" y="69850"/>
                  </a:lnTo>
                  <a:lnTo>
                    <a:pt x="1598409" y="74929"/>
                  </a:lnTo>
                  <a:lnTo>
                    <a:pt x="1572488" y="74929"/>
                  </a:lnTo>
                  <a:lnTo>
                    <a:pt x="1572641" y="76200"/>
                  </a:lnTo>
                  <a:close/>
                </a:path>
                <a:path w="1600200" h="505460">
                  <a:moveTo>
                    <a:pt x="27330" y="76200"/>
                  </a:moveTo>
                  <a:lnTo>
                    <a:pt x="27482" y="74929"/>
                  </a:lnTo>
                  <a:lnTo>
                    <a:pt x="27690" y="74929"/>
                  </a:lnTo>
                  <a:lnTo>
                    <a:pt x="27330" y="76200"/>
                  </a:lnTo>
                  <a:close/>
                </a:path>
                <a:path w="1600200" h="505460">
                  <a:moveTo>
                    <a:pt x="1573961" y="82550"/>
                  </a:moveTo>
                  <a:lnTo>
                    <a:pt x="1573250" y="78739"/>
                  </a:lnTo>
                  <a:lnTo>
                    <a:pt x="1572488" y="74929"/>
                  </a:lnTo>
                  <a:lnTo>
                    <a:pt x="1598409" y="74929"/>
                  </a:lnTo>
                  <a:lnTo>
                    <a:pt x="1598968" y="77470"/>
                  </a:lnTo>
                  <a:lnTo>
                    <a:pt x="1599425" y="81279"/>
                  </a:lnTo>
                  <a:lnTo>
                    <a:pt x="1573860" y="81279"/>
                  </a:lnTo>
                  <a:lnTo>
                    <a:pt x="1573961" y="82550"/>
                  </a:lnTo>
                  <a:close/>
                </a:path>
                <a:path w="1600200" h="505460">
                  <a:moveTo>
                    <a:pt x="26009" y="82550"/>
                  </a:moveTo>
                  <a:lnTo>
                    <a:pt x="26111" y="81279"/>
                  </a:lnTo>
                  <a:lnTo>
                    <a:pt x="26246" y="81279"/>
                  </a:lnTo>
                  <a:lnTo>
                    <a:pt x="26009" y="82550"/>
                  </a:lnTo>
                  <a:close/>
                </a:path>
                <a:path w="1600200" h="505460">
                  <a:moveTo>
                    <a:pt x="1599755" y="420370"/>
                  </a:moveTo>
                  <a:lnTo>
                    <a:pt x="1574304" y="420370"/>
                  </a:lnTo>
                  <a:lnTo>
                    <a:pt x="1574622" y="416560"/>
                  </a:lnTo>
                  <a:lnTo>
                    <a:pt x="1574584" y="88900"/>
                  </a:lnTo>
                  <a:lnTo>
                    <a:pt x="1574516" y="87629"/>
                  </a:lnTo>
                  <a:lnTo>
                    <a:pt x="1574304" y="85089"/>
                  </a:lnTo>
                  <a:lnTo>
                    <a:pt x="1573860" y="81279"/>
                  </a:lnTo>
                  <a:lnTo>
                    <a:pt x="1599425" y="81279"/>
                  </a:lnTo>
                  <a:lnTo>
                    <a:pt x="1599577" y="82550"/>
                  </a:lnTo>
                  <a:lnTo>
                    <a:pt x="1599984" y="87629"/>
                  </a:lnTo>
                  <a:lnTo>
                    <a:pt x="1599869" y="419100"/>
                  </a:lnTo>
                  <a:lnTo>
                    <a:pt x="1599755" y="420370"/>
                  </a:lnTo>
                  <a:close/>
                </a:path>
                <a:path w="1600200" h="505460">
                  <a:moveTo>
                    <a:pt x="25772" y="420370"/>
                  </a:moveTo>
                  <a:lnTo>
                    <a:pt x="25603" y="419100"/>
                  </a:lnTo>
                  <a:lnTo>
                    <a:pt x="25772" y="420370"/>
                  </a:lnTo>
                  <a:close/>
                </a:path>
                <a:path w="1600200" h="505460">
                  <a:moveTo>
                    <a:pt x="1598336" y="430529"/>
                  </a:moveTo>
                  <a:lnTo>
                    <a:pt x="1572488" y="430529"/>
                  </a:lnTo>
                  <a:lnTo>
                    <a:pt x="1573377" y="426720"/>
                  </a:lnTo>
                  <a:lnTo>
                    <a:pt x="1573961" y="422910"/>
                  </a:lnTo>
                  <a:lnTo>
                    <a:pt x="1574368" y="419100"/>
                  </a:lnTo>
                  <a:lnTo>
                    <a:pt x="1574304" y="420370"/>
                  </a:lnTo>
                  <a:lnTo>
                    <a:pt x="1599755" y="420370"/>
                  </a:lnTo>
                  <a:lnTo>
                    <a:pt x="1599641" y="421639"/>
                  </a:lnTo>
                  <a:lnTo>
                    <a:pt x="1599577" y="422910"/>
                  </a:lnTo>
                  <a:lnTo>
                    <a:pt x="1598336" y="430529"/>
                  </a:lnTo>
                  <a:close/>
                </a:path>
                <a:path w="1600200" h="505460">
                  <a:moveTo>
                    <a:pt x="27690" y="430529"/>
                  </a:moveTo>
                  <a:lnTo>
                    <a:pt x="27482" y="430529"/>
                  </a:lnTo>
                  <a:lnTo>
                    <a:pt x="27330" y="429260"/>
                  </a:lnTo>
                  <a:lnTo>
                    <a:pt x="27690" y="430529"/>
                  </a:lnTo>
                  <a:close/>
                </a:path>
                <a:path w="1600200" h="505460">
                  <a:moveTo>
                    <a:pt x="1596885" y="436879"/>
                  </a:moveTo>
                  <a:lnTo>
                    <a:pt x="1570494" y="436879"/>
                  </a:lnTo>
                  <a:lnTo>
                    <a:pt x="1571752" y="433070"/>
                  </a:lnTo>
                  <a:lnTo>
                    <a:pt x="1571561" y="433070"/>
                  </a:lnTo>
                  <a:lnTo>
                    <a:pt x="1572641" y="429260"/>
                  </a:lnTo>
                  <a:lnTo>
                    <a:pt x="1572488" y="430529"/>
                  </a:lnTo>
                  <a:lnTo>
                    <a:pt x="1598336" y="430529"/>
                  </a:lnTo>
                  <a:lnTo>
                    <a:pt x="1598129" y="431800"/>
                  </a:lnTo>
                  <a:lnTo>
                    <a:pt x="1597240" y="435610"/>
                  </a:lnTo>
                  <a:lnTo>
                    <a:pt x="1596885" y="436879"/>
                  </a:lnTo>
                  <a:close/>
                </a:path>
                <a:path w="1600200" h="505460">
                  <a:moveTo>
                    <a:pt x="29739" y="436879"/>
                  </a:moveTo>
                  <a:lnTo>
                    <a:pt x="29476" y="436879"/>
                  </a:lnTo>
                  <a:lnTo>
                    <a:pt x="29260" y="435610"/>
                  </a:lnTo>
                  <a:lnTo>
                    <a:pt x="29739" y="436879"/>
                  </a:lnTo>
                  <a:close/>
                </a:path>
                <a:path w="1600200" h="505460">
                  <a:moveTo>
                    <a:pt x="1594075" y="445770"/>
                  </a:moveTo>
                  <a:lnTo>
                    <a:pt x="1566405" y="445770"/>
                  </a:lnTo>
                  <a:lnTo>
                    <a:pt x="1568183" y="441960"/>
                  </a:lnTo>
                  <a:lnTo>
                    <a:pt x="1567903" y="441960"/>
                  </a:lnTo>
                  <a:lnTo>
                    <a:pt x="1569516" y="439420"/>
                  </a:lnTo>
                  <a:lnTo>
                    <a:pt x="1569275" y="439420"/>
                  </a:lnTo>
                  <a:lnTo>
                    <a:pt x="1570710" y="435610"/>
                  </a:lnTo>
                  <a:lnTo>
                    <a:pt x="1570494" y="436879"/>
                  </a:lnTo>
                  <a:lnTo>
                    <a:pt x="1596885" y="436879"/>
                  </a:lnTo>
                  <a:lnTo>
                    <a:pt x="1595818" y="440689"/>
                  </a:lnTo>
                  <a:lnTo>
                    <a:pt x="1594548" y="444500"/>
                  </a:lnTo>
                  <a:lnTo>
                    <a:pt x="1594075" y="445770"/>
                  </a:lnTo>
                  <a:close/>
                </a:path>
                <a:path w="1600200" h="505460">
                  <a:moveTo>
                    <a:pt x="33917" y="445770"/>
                  </a:moveTo>
                  <a:lnTo>
                    <a:pt x="33566" y="445770"/>
                  </a:lnTo>
                  <a:lnTo>
                    <a:pt x="33274" y="444500"/>
                  </a:lnTo>
                  <a:lnTo>
                    <a:pt x="33917" y="445770"/>
                  </a:lnTo>
                  <a:close/>
                </a:path>
                <a:path w="1600200" h="505460">
                  <a:moveTo>
                    <a:pt x="1593129" y="448310"/>
                  </a:moveTo>
                  <a:lnTo>
                    <a:pt x="1564767" y="448310"/>
                  </a:lnTo>
                  <a:lnTo>
                    <a:pt x="1566697" y="444500"/>
                  </a:lnTo>
                  <a:lnTo>
                    <a:pt x="1566405" y="445770"/>
                  </a:lnTo>
                  <a:lnTo>
                    <a:pt x="1594075" y="445770"/>
                  </a:lnTo>
                  <a:lnTo>
                    <a:pt x="1593129" y="448310"/>
                  </a:lnTo>
                  <a:close/>
                </a:path>
                <a:path w="1600200" h="505460">
                  <a:moveTo>
                    <a:pt x="35581" y="448310"/>
                  </a:moveTo>
                  <a:lnTo>
                    <a:pt x="35204" y="448310"/>
                  </a:lnTo>
                  <a:lnTo>
                    <a:pt x="34886" y="447039"/>
                  </a:lnTo>
                  <a:lnTo>
                    <a:pt x="35581" y="448310"/>
                  </a:lnTo>
                  <a:close/>
                </a:path>
                <a:path w="1600200" h="505460">
                  <a:moveTo>
                    <a:pt x="1585082" y="463550"/>
                  </a:moveTo>
                  <a:lnTo>
                    <a:pt x="1552359" y="463550"/>
                  </a:lnTo>
                  <a:lnTo>
                    <a:pt x="1555140" y="461010"/>
                  </a:lnTo>
                  <a:lnTo>
                    <a:pt x="1554708" y="461010"/>
                  </a:lnTo>
                  <a:lnTo>
                    <a:pt x="1557362" y="458470"/>
                  </a:lnTo>
                  <a:lnTo>
                    <a:pt x="1556956" y="458470"/>
                  </a:lnTo>
                  <a:lnTo>
                    <a:pt x="1559483" y="455929"/>
                  </a:lnTo>
                  <a:lnTo>
                    <a:pt x="1559090" y="455929"/>
                  </a:lnTo>
                  <a:lnTo>
                    <a:pt x="1561477" y="453389"/>
                  </a:lnTo>
                  <a:lnTo>
                    <a:pt x="1561109" y="453389"/>
                  </a:lnTo>
                  <a:lnTo>
                    <a:pt x="1563344" y="450850"/>
                  </a:lnTo>
                  <a:lnTo>
                    <a:pt x="1563001" y="450850"/>
                  </a:lnTo>
                  <a:lnTo>
                    <a:pt x="1565084" y="447039"/>
                  </a:lnTo>
                  <a:lnTo>
                    <a:pt x="1564767" y="448310"/>
                  </a:lnTo>
                  <a:lnTo>
                    <a:pt x="1593129" y="448310"/>
                  </a:lnTo>
                  <a:lnTo>
                    <a:pt x="1592656" y="449579"/>
                  </a:lnTo>
                  <a:lnTo>
                    <a:pt x="1590789" y="453389"/>
                  </a:lnTo>
                  <a:lnTo>
                    <a:pt x="1588719" y="457200"/>
                  </a:lnTo>
                  <a:lnTo>
                    <a:pt x="1586471" y="461010"/>
                  </a:lnTo>
                  <a:lnTo>
                    <a:pt x="1585082" y="463550"/>
                  </a:lnTo>
                  <a:close/>
                </a:path>
                <a:path w="1600200" h="505460">
                  <a:moveTo>
                    <a:pt x="48621" y="463550"/>
                  </a:moveTo>
                  <a:lnTo>
                    <a:pt x="47612" y="463550"/>
                  </a:lnTo>
                  <a:lnTo>
                    <a:pt x="47167" y="462279"/>
                  </a:lnTo>
                  <a:lnTo>
                    <a:pt x="48621" y="463550"/>
                  </a:lnTo>
                  <a:close/>
                </a:path>
                <a:path w="1600200" h="505460">
                  <a:moveTo>
                    <a:pt x="1579067" y="471170"/>
                  </a:moveTo>
                  <a:lnTo>
                    <a:pt x="1541932" y="471170"/>
                  </a:lnTo>
                  <a:lnTo>
                    <a:pt x="1545183" y="468629"/>
                  </a:lnTo>
                  <a:lnTo>
                    <a:pt x="1544675" y="468629"/>
                  </a:lnTo>
                  <a:lnTo>
                    <a:pt x="1547825" y="467360"/>
                  </a:lnTo>
                  <a:lnTo>
                    <a:pt x="1547342" y="467360"/>
                  </a:lnTo>
                  <a:lnTo>
                    <a:pt x="1550365" y="464820"/>
                  </a:lnTo>
                  <a:lnTo>
                    <a:pt x="1549895" y="464820"/>
                  </a:lnTo>
                  <a:lnTo>
                    <a:pt x="1552803" y="462279"/>
                  </a:lnTo>
                  <a:lnTo>
                    <a:pt x="1552359" y="463550"/>
                  </a:lnTo>
                  <a:lnTo>
                    <a:pt x="1585082" y="463550"/>
                  </a:lnTo>
                  <a:lnTo>
                    <a:pt x="1584388" y="464820"/>
                  </a:lnTo>
                  <a:lnTo>
                    <a:pt x="1581810" y="468629"/>
                  </a:lnTo>
                  <a:lnTo>
                    <a:pt x="1579067" y="471170"/>
                  </a:lnTo>
                  <a:close/>
                </a:path>
                <a:path w="1600200" h="505460">
                  <a:moveTo>
                    <a:pt x="59194" y="471170"/>
                  </a:moveTo>
                  <a:lnTo>
                    <a:pt x="58039" y="471170"/>
                  </a:lnTo>
                  <a:lnTo>
                    <a:pt x="57518" y="469900"/>
                  </a:lnTo>
                  <a:lnTo>
                    <a:pt x="59194" y="471170"/>
                  </a:lnTo>
                  <a:close/>
                </a:path>
                <a:path w="1600200" h="505460">
                  <a:moveTo>
                    <a:pt x="1571491" y="480060"/>
                  </a:moveTo>
                  <a:lnTo>
                    <a:pt x="1517192" y="480060"/>
                  </a:lnTo>
                  <a:lnTo>
                    <a:pt x="1521142" y="478789"/>
                  </a:lnTo>
                  <a:lnTo>
                    <a:pt x="1523784" y="478789"/>
                  </a:lnTo>
                  <a:lnTo>
                    <a:pt x="1527594" y="477520"/>
                  </a:lnTo>
                  <a:lnTo>
                    <a:pt x="1526984" y="477520"/>
                  </a:lnTo>
                  <a:lnTo>
                    <a:pt x="1530705" y="476250"/>
                  </a:lnTo>
                  <a:lnTo>
                    <a:pt x="1530121" y="476250"/>
                  </a:lnTo>
                  <a:lnTo>
                    <a:pt x="1533766" y="474979"/>
                  </a:lnTo>
                  <a:lnTo>
                    <a:pt x="1533194" y="474979"/>
                  </a:lnTo>
                  <a:lnTo>
                    <a:pt x="1536738" y="473710"/>
                  </a:lnTo>
                  <a:lnTo>
                    <a:pt x="1536179" y="473710"/>
                  </a:lnTo>
                  <a:lnTo>
                    <a:pt x="1539646" y="472439"/>
                  </a:lnTo>
                  <a:lnTo>
                    <a:pt x="1539100" y="472439"/>
                  </a:lnTo>
                  <a:lnTo>
                    <a:pt x="1542453" y="469900"/>
                  </a:lnTo>
                  <a:lnTo>
                    <a:pt x="1541932" y="471170"/>
                  </a:lnTo>
                  <a:lnTo>
                    <a:pt x="1579067" y="471170"/>
                  </a:lnTo>
                  <a:lnTo>
                    <a:pt x="1576158" y="474979"/>
                  </a:lnTo>
                  <a:lnTo>
                    <a:pt x="1573098" y="478789"/>
                  </a:lnTo>
                  <a:lnTo>
                    <a:pt x="1571491" y="480060"/>
                  </a:lnTo>
                  <a:close/>
                </a:path>
                <a:path w="1600200" h="505460">
                  <a:moveTo>
                    <a:pt x="1526235" y="504189"/>
                  </a:moveTo>
                  <a:lnTo>
                    <a:pt x="73748" y="504189"/>
                  </a:lnTo>
                  <a:lnTo>
                    <a:pt x="69862" y="502920"/>
                  </a:lnTo>
                  <a:lnTo>
                    <a:pt x="64846" y="501650"/>
                  </a:lnTo>
                  <a:lnTo>
                    <a:pt x="60528" y="500379"/>
                  </a:lnTo>
                  <a:lnTo>
                    <a:pt x="56324" y="497839"/>
                  </a:lnTo>
                  <a:lnTo>
                    <a:pt x="52209" y="496570"/>
                  </a:lnTo>
                  <a:lnTo>
                    <a:pt x="48209" y="494029"/>
                  </a:lnTo>
                  <a:lnTo>
                    <a:pt x="44856" y="492760"/>
                  </a:lnTo>
                  <a:lnTo>
                    <a:pt x="41084" y="490220"/>
                  </a:lnTo>
                  <a:lnTo>
                    <a:pt x="37426" y="487679"/>
                  </a:lnTo>
                  <a:lnTo>
                    <a:pt x="33909" y="485139"/>
                  </a:lnTo>
                  <a:lnTo>
                    <a:pt x="30530" y="481329"/>
                  </a:lnTo>
                  <a:lnTo>
                    <a:pt x="27305" y="478789"/>
                  </a:lnTo>
                  <a:lnTo>
                    <a:pt x="24218" y="474979"/>
                  </a:lnTo>
                  <a:lnTo>
                    <a:pt x="66205" y="474979"/>
                  </a:lnTo>
                  <a:lnTo>
                    <a:pt x="69850" y="476250"/>
                  </a:lnTo>
                  <a:lnTo>
                    <a:pt x="69265" y="476250"/>
                  </a:lnTo>
                  <a:lnTo>
                    <a:pt x="72986" y="477520"/>
                  </a:lnTo>
                  <a:lnTo>
                    <a:pt x="72390" y="477520"/>
                  </a:lnTo>
                  <a:lnTo>
                    <a:pt x="76187" y="478789"/>
                  </a:lnTo>
                  <a:lnTo>
                    <a:pt x="78828" y="478789"/>
                  </a:lnTo>
                  <a:lnTo>
                    <a:pt x="82778" y="480060"/>
                  </a:lnTo>
                  <a:lnTo>
                    <a:pt x="1571491" y="480060"/>
                  </a:lnTo>
                  <a:lnTo>
                    <a:pt x="1569885" y="481329"/>
                  </a:lnTo>
                  <a:lnTo>
                    <a:pt x="1569440" y="481329"/>
                  </a:lnTo>
                  <a:lnTo>
                    <a:pt x="1566532" y="483870"/>
                  </a:lnTo>
                  <a:lnTo>
                    <a:pt x="1562544" y="487679"/>
                  </a:lnTo>
                  <a:lnTo>
                    <a:pt x="1558899" y="490220"/>
                  </a:lnTo>
                  <a:lnTo>
                    <a:pt x="1555648" y="492760"/>
                  </a:lnTo>
                  <a:lnTo>
                    <a:pt x="1551762" y="494029"/>
                  </a:lnTo>
                  <a:lnTo>
                    <a:pt x="1547761" y="496570"/>
                  </a:lnTo>
                  <a:lnTo>
                    <a:pt x="1543659" y="497839"/>
                  </a:lnTo>
                  <a:lnTo>
                    <a:pt x="1539443" y="500379"/>
                  </a:lnTo>
                  <a:lnTo>
                    <a:pt x="1535125" y="501650"/>
                  </a:lnTo>
                  <a:lnTo>
                    <a:pt x="1530108" y="502920"/>
                  </a:lnTo>
                  <a:lnTo>
                    <a:pt x="1526235" y="504189"/>
                  </a:lnTo>
                  <a:close/>
                </a:path>
                <a:path w="1600200" h="505460">
                  <a:moveTo>
                    <a:pt x="1517015" y="505460"/>
                  </a:moveTo>
                  <a:lnTo>
                    <a:pt x="82956" y="505460"/>
                  </a:lnTo>
                  <a:lnTo>
                    <a:pt x="78320" y="504189"/>
                  </a:lnTo>
                  <a:lnTo>
                    <a:pt x="1521663" y="504189"/>
                  </a:lnTo>
                  <a:lnTo>
                    <a:pt x="1517015" y="505460"/>
                  </a:lnTo>
                  <a:close/>
                </a:path>
              </a:pathLst>
            </a:custGeom>
            <a:solidFill>
              <a:srgbClr val="9FE9D5"/>
            </a:solidFill>
          </p:spPr>
          <p:txBody>
            <a:bodyPr wrap="square" lIns="0" tIns="0" rIns="0" bIns="0" rtlCol="0"/>
            <a:lstStyle/>
            <a:p/>
          </p:txBody>
        </p:sp>
      </p:grpSp>
      <p:sp>
        <p:nvSpPr>
          <p:cNvPr id="15" name="object 15"/>
          <p:cNvSpPr txBox="1"/>
          <p:nvPr/>
        </p:nvSpPr>
        <p:spPr>
          <a:xfrm>
            <a:off x="2043595" y="5725109"/>
            <a:ext cx="1535430" cy="497205"/>
          </a:xfrm>
          <a:prstGeom prst="rect">
            <a:avLst/>
          </a:prstGeom>
        </p:spPr>
        <p:txBody>
          <a:bodyPr vert="horz" wrap="square" lIns="0" tIns="32384" rIns="0" bIns="0" rtlCol="0">
            <a:spAutoFit/>
          </a:bodyPr>
          <a:lstStyle/>
          <a:p>
            <a:pPr marL="12700" marR="5080" indent="142875">
              <a:lnSpc>
                <a:spcPts val="1800"/>
              </a:lnSpc>
              <a:spcBef>
                <a:spcPts val="255"/>
              </a:spcBef>
            </a:pPr>
            <a:r>
              <a:rPr sz="1600" b="1" spc="-5" dirty="0">
                <a:solidFill>
                  <a:srgbClr val="974706"/>
                </a:solidFill>
                <a:latin typeface="Calibri" panose="020F0502020204030204"/>
                <a:cs typeface="Calibri" panose="020F0502020204030204"/>
              </a:rPr>
              <a:t>Mild Cognitive </a:t>
            </a:r>
            <a:r>
              <a:rPr sz="1600" b="1" dirty="0">
                <a:solidFill>
                  <a:srgbClr val="974706"/>
                </a:solidFill>
                <a:latin typeface="Calibri" panose="020F0502020204030204"/>
                <a:cs typeface="Calibri" panose="020F0502020204030204"/>
              </a:rPr>
              <a:t> </a:t>
            </a:r>
            <a:r>
              <a:rPr sz="1600" b="1" spc="-5" dirty="0">
                <a:solidFill>
                  <a:srgbClr val="974706"/>
                </a:solidFill>
                <a:latin typeface="Calibri" panose="020F0502020204030204"/>
                <a:cs typeface="Calibri" panose="020F0502020204030204"/>
              </a:rPr>
              <a:t>Impairment</a:t>
            </a:r>
            <a:r>
              <a:rPr sz="1600" b="1" spc="-60" dirty="0">
                <a:solidFill>
                  <a:srgbClr val="974706"/>
                </a:solidFill>
                <a:latin typeface="Calibri" panose="020F0502020204030204"/>
                <a:cs typeface="Calibri" panose="020F0502020204030204"/>
              </a:rPr>
              <a:t> </a:t>
            </a:r>
            <a:r>
              <a:rPr sz="1600" b="1" spc="-5" dirty="0">
                <a:solidFill>
                  <a:srgbClr val="974706"/>
                </a:solidFill>
                <a:latin typeface="Calibri" panose="020F0502020204030204"/>
                <a:cs typeface="Calibri" panose="020F0502020204030204"/>
              </a:rPr>
              <a:t>(MCI)</a:t>
            </a:r>
            <a:endParaRPr sz="1600">
              <a:latin typeface="Calibri" panose="020F0502020204030204"/>
              <a:cs typeface="Calibri" panose="020F0502020204030204"/>
            </a:endParaRPr>
          </a:p>
        </p:txBody>
      </p:sp>
      <p:grpSp>
        <p:nvGrpSpPr>
          <p:cNvPr id="16" name="object 16"/>
          <p:cNvGrpSpPr/>
          <p:nvPr/>
        </p:nvGrpSpPr>
        <p:grpSpPr>
          <a:xfrm>
            <a:off x="895464" y="5717171"/>
            <a:ext cx="1011555" cy="508000"/>
            <a:chOff x="895464" y="5717171"/>
            <a:chExt cx="1011555" cy="508000"/>
          </a:xfrm>
        </p:grpSpPr>
        <p:pic>
          <p:nvPicPr>
            <p:cNvPr id="17" name="object 17"/>
            <p:cNvPicPr/>
            <p:nvPr/>
          </p:nvPicPr>
          <p:blipFill>
            <a:blip r:embed="rId3" cstate="print"/>
            <a:stretch>
              <a:fillRect/>
            </a:stretch>
          </p:blipFill>
          <p:spPr>
            <a:xfrm>
              <a:off x="908304" y="5730239"/>
              <a:ext cx="986028" cy="481584"/>
            </a:xfrm>
            <a:prstGeom prst="rect">
              <a:avLst/>
            </a:prstGeom>
          </p:spPr>
        </p:pic>
        <p:sp>
          <p:nvSpPr>
            <p:cNvPr id="18" name="object 18"/>
            <p:cNvSpPr/>
            <p:nvPr/>
          </p:nvSpPr>
          <p:spPr>
            <a:xfrm>
              <a:off x="895464" y="5717171"/>
              <a:ext cx="1011555" cy="508000"/>
            </a:xfrm>
            <a:custGeom>
              <a:avLst/>
              <a:gdLst/>
              <a:ahLst/>
              <a:cxnLst/>
              <a:rect l="l" t="t" r="r" b="b"/>
              <a:pathLst>
                <a:path w="1011555" h="508000">
                  <a:moveTo>
                    <a:pt x="79044" y="26670"/>
                  </a:moveTo>
                  <a:lnTo>
                    <a:pt x="27381" y="26670"/>
                  </a:lnTo>
                  <a:lnTo>
                    <a:pt x="30619" y="22860"/>
                  </a:lnTo>
                  <a:lnTo>
                    <a:pt x="34010" y="20320"/>
                  </a:lnTo>
                  <a:lnTo>
                    <a:pt x="37045" y="17779"/>
                  </a:lnTo>
                  <a:lnTo>
                    <a:pt x="40690" y="15239"/>
                  </a:lnTo>
                  <a:lnTo>
                    <a:pt x="44462" y="12700"/>
                  </a:lnTo>
                  <a:lnTo>
                    <a:pt x="44983" y="12700"/>
                  </a:lnTo>
                  <a:lnTo>
                    <a:pt x="48348" y="10160"/>
                  </a:lnTo>
                  <a:lnTo>
                    <a:pt x="52362" y="8889"/>
                  </a:lnTo>
                  <a:lnTo>
                    <a:pt x="56476" y="6350"/>
                  </a:lnTo>
                  <a:lnTo>
                    <a:pt x="60706" y="5079"/>
                  </a:lnTo>
                  <a:lnTo>
                    <a:pt x="61290" y="5079"/>
                  </a:lnTo>
                  <a:lnTo>
                    <a:pt x="70065" y="2539"/>
                  </a:lnTo>
                  <a:lnTo>
                    <a:pt x="79171" y="0"/>
                  </a:lnTo>
                  <a:lnTo>
                    <a:pt x="931837" y="0"/>
                  </a:lnTo>
                  <a:lnTo>
                    <a:pt x="940942" y="2539"/>
                  </a:lnTo>
                  <a:lnTo>
                    <a:pt x="953960" y="6350"/>
                  </a:lnTo>
                  <a:lnTo>
                    <a:pt x="954532" y="6350"/>
                  </a:lnTo>
                  <a:lnTo>
                    <a:pt x="958646" y="8889"/>
                  </a:lnTo>
                  <a:lnTo>
                    <a:pt x="962660" y="10160"/>
                  </a:lnTo>
                  <a:lnTo>
                    <a:pt x="966025" y="12700"/>
                  </a:lnTo>
                  <a:lnTo>
                    <a:pt x="969810" y="15239"/>
                  </a:lnTo>
                  <a:lnTo>
                    <a:pt x="970318" y="15239"/>
                  </a:lnTo>
                  <a:lnTo>
                    <a:pt x="973963" y="17779"/>
                  </a:lnTo>
                  <a:lnTo>
                    <a:pt x="976998" y="20320"/>
                  </a:lnTo>
                  <a:lnTo>
                    <a:pt x="980389" y="22860"/>
                  </a:lnTo>
                  <a:lnTo>
                    <a:pt x="982548" y="25400"/>
                  </a:lnTo>
                  <a:lnTo>
                    <a:pt x="83007" y="25400"/>
                  </a:lnTo>
                  <a:lnTo>
                    <a:pt x="79044" y="26670"/>
                  </a:lnTo>
                  <a:close/>
                </a:path>
                <a:path w="1011555" h="508000">
                  <a:moveTo>
                    <a:pt x="956106" y="36829"/>
                  </a:moveTo>
                  <a:lnTo>
                    <a:pt x="952842" y="34289"/>
                  </a:lnTo>
                  <a:lnTo>
                    <a:pt x="953363" y="34289"/>
                  </a:lnTo>
                  <a:lnTo>
                    <a:pt x="949998" y="33020"/>
                  </a:lnTo>
                  <a:lnTo>
                    <a:pt x="950544" y="33020"/>
                  </a:lnTo>
                  <a:lnTo>
                    <a:pt x="947077" y="31750"/>
                  </a:lnTo>
                  <a:lnTo>
                    <a:pt x="947623" y="31750"/>
                  </a:lnTo>
                  <a:lnTo>
                    <a:pt x="944067" y="30479"/>
                  </a:lnTo>
                  <a:lnTo>
                    <a:pt x="944638" y="30479"/>
                  </a:lnTo>
                  <a:lnTo>
                    <a:pt x="940981" y="29210"/>
                  </a:lnTo>
                  <a:lnTo>
                    <a:pt x="941578" y="29210"/>
                  </a:lnTo>
                  <a:lnTo>
                    <a:pt x="937831" y="27939"/>
                  </a:lnTo>
                  <a:lnTo>
                    <a:pt x="938441" y="27939"/>
                  </a:lnTo>
                  <a:lnTo>
                    <a:pt x="934618" y="26670"/>
                  </a:lnTo>
                  <a:lnTo>
                    <a:pt x="931964" y="26670"/>
                  </a:lnTo>
                  <a:lnTo>
                    <a:pt x="928001" y="25400"/>
                  </a:lnTo>
                  <a:lnTo>
                    <a:pt x="982548" y="25400"/>
                  </a:lnTo>
                  <a:lnTo>
                    <a:pt x="983627" y="26670"/>
                  </a:lnTo>
                  <a:lnTo>
                    <a:pt x="986726" y="29210"/>
                  </a:lnTo>
                  <a:lnTo>
                    <a:pt x="987132" y="30479"/>
                  </a:lnTo>
                  <a:lnTo>
                    <a:pt x="989660" y="33020"/>
                  </a:lnTo>
                  <a:lnTo>
                    <a:pt x="991505" y="35560"/>
                  </a:lnTo>
                  <a:lnTo>
                    <a:pt x="955598" y="35560"/>
                  </a:lnTo>
                  <a:lnTo>
                    <a:pt x="956106" y="36829"/>
                  </a:lnTo>
                  <a:close/>
                </a:path>
                <a:path w="1011555" h="508000">
                  <a:moveTo>
                    <a:pt x="38557" y="52070"/>
                  </a:moveTo>
                  <a:lnTo>
                    <a:pt x="9207" y="52070"/>
                  </a:lnTo>
                  <a:lnTo>
                    <a:pt x="10985" y="48260"/>
                  </a:lnTo>
                  <a:lnTo>
                    <a:pt x="13220" y="44450"/>
                  </a:lnTo>
                  <a:lnTo>
                    <a:pt x="15633" y="40639"/>
                  </a:lnTo>
                  <a:lnTo>
                    <a:pt x="18211" y="36829"/>
                  </a:lnTo>
                  <a:lnTo>
                    <a:pt x="18580" y="36829"/>
                  </a:lnTo>
                  <a:lnTo>
                    <a:pt x="21348" y="33020"/>
                  </a:lnTo>
                  <a:lnTo>
                    <a:pt x="23875" y="30479"/>
                  </a:lnTo>
                  <a:lnTo>
                    <a:pt x="26949" y="26670"/>
                  </a:lnTo>
                  <a:lnTo>
                    <a:pt x="76390" y="26670"/>
                  </a:lnTo>
                  <a:lnTo>
                    <a:pt x="72567" y="27939"/>
                  </a:lnTo>
                  <a:lnTo>
                    <a:pt x="73177" y="27939"/>
                  </a:lnTo>
                  <a:lnTo>
                    <a:pt x="69430" y="29210"/>
                  </a:lnTo>
                  <a:lnTo>
                    <a:pt x="70027" y="29210"/>
                  </a:lnTo>
                  <a:lnTo>
                    <a:pt x="66370" y="30479"/>
                  </a:lnTo>
                  <a:lnTo>
                    <a:pt x="66941" y="30479"/>
                  </a:lnTo>
                  <a:lnTo>
                    <a:pt x="63385" y="31750"/>
                  </a:lnTo>
                  <a:lnTo>
                    <a:pt x="63944" y="31750"/>
                  </a:lnTo>
                  <a:lnTo>
                    <a:pt x="60464" y="33020"/>
                  </a:lnTo>
                  <a:lnTo>
                    <a:pt x="61010" y="33020"/>
                  </a:lnTo>
                  <a:lnTo>
                    <a:pt x="57645" y="34289"/>
                  </a:lnTo>
                  <a:lnTo>
                    <a:pt x="58165" y="34289"/>
                  </a:lnTo>
                  <a:lnTo>
                    <a:pt x="56534" y="35560"/>
                  </a:lnTo>
                  <a:lnTo>
                    <a:pt x="55410" y="35560"/>
                  </a:lnTo>
                  <a:lnTo>
                    <a:pt x="52260" y="38100"/>
                  </a:lnTo>
                  <a:lnTo>
                    <a:pt x="52743" y="38100"/>
                  </a:lnTo>
                  <a:lnTo>
                    <a:pt x="49707" y="40639"/>
                  </a:lnTo>
                  <a:lnTo>
                    <a:pt x="50177" y="40639"/>
                  </a:lnTo>
                  <a:lnTo>
                    <a:pt x="48717" y="41910"/>
                  </a:lnTo>
                  <a:lnTo>
                    <a:pt x="47701" y="41910"/>
                  </a:lnTo>
                  <a:lnTo>
                    <a:pt x="44907" y="44450"/>
                  </a:lnTo>
                  <a:lnTo>
                    <a:pt x="45338" y="44450"/>
                  </a:lnTo>
                  <a:lnTo>
                    <a:pt x="42671" y="46989"/>
                  </a:lnTo>
                  <a:lnTo>
                    <a:pt x="43078" y="46989"/>
                  </a:lnTo>
                  <a:lnTo>
                    <a:pt x="40551" y="49529"/>
                  </a:lnTo>
                  <a:lnTo>
                    <a:pt x="40944" y="49529"/>
                  </a:lnTo>
                  <a:lnTo>
                    <a:pt x="38557" y="52070"/>
                  </a:lnTo>
                  <a:close/>
                </a:path>
                <a:path w="1011555" h="508000">
                  <a:moveTo>
                    <a:pt x="54902" y="36829"/>
                  </a:moveTo>
                  <a:lnTo>
                    <a:pt x="55410" y="35560"/>
                  </a:lnTo>
                  <a:lnTo>
                    <a:pt x="56534" y="35560"/>
                  </a:lnTo>
                  <a:lnTo>
                    <a:pt x="54902" y="36829"/>
                  </a:lnTo>
                  <a:close/>
                </a:path>
                <a:path w="1011555" h="508000">
                  <a:moveTo>
                    <a:pt x="963752" y="43179"/>
                  </a:moveTo>
                  <a:lnTo>
                    <a:pt x="960843" y="40639"/>
                  </a:lnTo>
                  <a:lnTo>
                    <a:pt x="961301" y="40639"/>
                  </a:lnTo>
                  <a:lnTo>
                    <a:pt x="958265" y="38100"/>
                  </a:lnTo>
                  <a:lnTo>
                    <a:pt x="958748" y="38100"/>
                  </a:lnTo>
                  <a:lnTo>
                    <a:pt x="955598" y="35560"/>
                  </a:lnTo>
                  <a:lnTo>
                    <a:pt x="991505" y="35560"/>
                  </a:lnTo>
                  <a:lnTo>
                    <a:pt x="992428" y="36829"/>
                  </a:lnTo>
                  <a:lnTo>
                    <a:pt x="995032" y="40639"/>
                  </a:lnTo>
                  <a:lnTo>
                    <a:pt x="995845" y="41910"/>
                  </a:lnTo>
                  <a:lnTo>
                    <a:pt x="963307" y="41910"/>
                  </a:lnTo>
                  <a:lnTo>
                    <a:pt x="963752" y="43179"/>
                  </a:lnTo>
                  <a:close/>
                </a:path>
                <a:path w="1011555" h="508000">
                  <a:moveTo>
                    <a:pt x="47256" y="43179"/>
                  </a:moveTo>
                  <a:lnTo>
                    <a:pt x="47701" y="41910"/>
                  </a:lnTo>
                  <a:lnTo>
                    <a:pt x="48717" y="41910"/>
                  </a:lnTo>
                  <a:lnTo>
                    <a:pt x="47256" y="43179"/>
                  </a:lnTo>
                  <a:close/>
                </a:path>
                <a:path w="1011555" h="508000">
                  <a:moveTo>
                    <a:pt x="977709" y="60960"/>
                  </a:moveTo>
                  <a:lnTo>
                    <a:pt x="975766" y="57150"/>
                  </a:lnTo>
                  <a:lnTo>
                    <a:pt x="976083" y="57150"/>
                  </a:lnTo>
                  <a:lnTo>
                    <a:pt x="974001" y="54610"/>
                  </a:lnTo>
                  <a:lnTo>
                    <a:pt x="974331" y="54610"/>
                  </a:lnTo>
                  <a:lnTo>
                    <a:pt x="972096" y="52070"/>
                  </a:lnTo>
                  <a:lnTo>
                    <a:pt x="972464" y="52070"/>
                  </a:lnTo>
                  <a:lnTo>
                    <a:pt x="970076" y="49529"/>
                  </a:lnTo>
                  <a:lnTo>
                    <a:pt x="970457" y="49529"/>
                  </a:lnTo>
                  <a:lnTo>
                    <a:pt x="967930" y="46989"/>
                  </a:lnTo>
                  <a:lnTo>
                    <a:pt x="968336" y="46989"/>
                  </a:lnTo>
                  <a:lnTo>
                    <a:pt x="965669" y="44450"/>
                  </a:lnTo>
                  <a:lnTo>
                    <a:pt x="966101" y="44450"/>
                  </a:lnTo>
                  <a:lnTo>
                    <a:pt x="963307" y="41910"/>
                  </a:lnTo>
                  <a:lnTo>
                    <a:pt x="995845" y="41910"/>
                  </a:lnTo>
                  <a:lnTo>
                    <a:pt x="1005357" y="59689"/>
                  </a:lnTo>
                  <a:lnTo>
                    <a:pt x="977417" y="59689"/>
                  </a:lnTo>
                  <a:lnTo>
                    <a:pt x="977709" y="60960"/>
                  </a:lnTo>
                  <a:close/>
                </a:path>
                <a:path w="1011555" h="508000">
                  <a:moveTo>
                    <a:pt x="76390" y="480060"/>
                  </a:moveTo>
                  <a:lnTo>
                    <a:pt x="26949" y="480060"/>
                  </a:lnTo>
                  <a:lnTo>
                    <a:pt x="23875" y="476250"/>
                  </a:lnTo>
                  <a:lnTo>
                    <a:pt x="21348" y="473710"/>
                  </a:lnTo>
                  <a:lnTo>
                    <a:pt x="18211" y="469900"/>
                  </a:lnTo>
                  <a:lnTo>
                    <a:pt x="15633" y="466089"/>
                  </a:lnTo>
                  <a:lnTo>
                    <a:pt x="13538" y="462279"/>
                  </a:lnTo>
                  <a:lnTo>
                    <a:pt x="10985" y="458470"/>
                  </a:lnTo>
                  <a:lnTo>
                    <a:pt x="8940" y="454660"/>
                  </a:lnTo>
                  <a:lnTo>
                    <a:pt x="7086" y="449579"/>
                  </a:lnTo>
                  <a:lnTo>
                    <a:pt x="5435" y="445770"/>
                  </a:lnTo>
                  <a:lnTo>
                    <a:pt x="2895" y="438150"/>
                  </a:lnTo>
                  <a:lnTo>
                    <a:pt x="1841" y="433070"/>
                  </a:lnTo>
                  <a:lnTo>
                    <a:pt x="914" y="427989"/>
                  </a:lnTo>
                  <a:lnTo>
                    <a:pt x="406" y="424179"/>
                  </a:lnTo>
                  <a:lnTo>
                    <a:pt x="120" y="420370"/>
                  </a:lnTo>
                  <a:lnTo>
                    <a:pt x="0" y="87629"/>
                  </a:lnTo>
                  <a:lnTo>
                    <a:pt x="406" y="82550"/>
                  </a:lnTo>
                  <a:lnTo>
                    <a:pt x="914" y="78739"/>
                  </a:lnTo>
                  <a:lnTo>
                    <a:pt x="1714" y="73660"/>
                  </a:lnTo>
                  <a:lnTo>
                    <a:pt x="2895" y="68579"/>
                  </a:lnTo>
                  <a:lnTo>
                    <a:pt x="4165" y="64770"/>
                  </a:lnTo>
                  <a:lnTo>
                    <a:pt x="5651" y="59689"/>
                  </a:lnTo>
                  <a:lnTo>
                    <a:pt x="7086" y="57150"/>
                  </a:lnTo>
                  <a:lnTo>
                    <a:pt x="8940" y="52070"/>
                  </a:lnTo>
                  <a:lnTo>
                    <a:pt x="38912" y="52070"/>
                  </a:lnTo>
                  <a:lnTo>
                    <a:pt x="36677" y="54610"/>
                  </a:lnTo>
                  <a:lnTo>
                    <a:pt x="37020" y="54610"/>
                  </a:lnTo>
                  <a:lnTo>
                    <a:pt x="34925" y="57150"/>
                  </a:lnTo>
                  <a:lnTo>
                    <a:pt x="35242" y="57150"/>
                  </a:lnTo>
                  <a:lnTo>
                    <a:pt x="33947" y="59689"/>
                  </a:lnTo>
                  <a:lnTo>
                    <a:pt x="33591" y="59689"/>
                  </a:lnTo>
                  <a:lnTo>
                    <a:pt x="31826" y="63500"/>
                  </a:lnTo>
                  <a:lnTo>
                    <a:pt x="32092" y="63500"/>
                  </a:lnTo>
                  <a:lnTo>
                    <a:pt x="30480" y="66039"/>
                  </a:lnTo>
                  <a:lnTo>
                    <a:pt x="30721" y="66039"/>
                  </a:lnTo>
                  <a:lnTo>
                    <a:pt x="29764" y="68579"/>
                  </a:lnTo>
                  <a:lnTo>
                    <a:pt x="29502" y="68579"/>
                  </a:lnTo>
                  <a:lnTo>
                    <a:pt x="28232" y="72389"/>
                  </a:lnTo>
                  <a:lnTo>
                    <a:pt x="28422" y="72389"/>
                  </a:lnTo>
                  <a:lnTo>
                    <a:pt x="27694" y="74929"/>
                  </a:lnTo>
                  <a:lnTo>
                    <a:pt x="27495" y="74929"/>
                  </a:lnTo>
                  <a:lnTo>
                    <a:pt x="26593" y="78739"/>
                  </a:lnTo>
                  <a:lnTo>
                    <a:pt x="26720" y="78739"/>
                  </a:lnTo>
                  <a:lnTo>
                    <a:pt x="26246" y="81279"/>
                  </a:lnTo>
                  <a:lnTo>
                    <a:pt x="26111" y="81279"/>
                  </a:lnTo>
                  <a:lnTo>
                    <a:pt x="25730" y="85089"/>
                  </a:lnTo>
                  <a:lnTo>
                    <a:pt x="25455" y="87629"/>
                  </a:lnTo>
                  <a:lnTo>
                    <a:pt x="25387" y="88900"/>
                  </a:lnTo>
                  <a:lnTo>
                    <a:pt x="25349" y="417829"/>
                  </a:lnTo>
                  <a:lnTo>
                    <a:pt x="25666" y="421639"/>
                  </a:lnTo>
                  <a:lnTo>
                    <a:pt x="26111" y="425450"/>
                  </a:lnTo>
                  <a:lnTo>
                    <a:pt x="26246" y="425450"/>
                  </a:lnTo>
                  <a:lnTo>
                    <a:pt x="26720" y="427989"/>
                  </a:lnTo>
                  <a:lnTo>
                    <a:pt x="26593" y="427989"/>
                  </a:lnTo>
                  <a:lnTo>
                    <a:pt x="27495" y="431800"/>
                  </a:lnTo>
                  <a:lnTo>
                    <a:pt x="27694" y="431800"/>
                  </a:lnTo>
                  <a:lnTo>
                    <a:pt x="28422" y="434339"/>
                  </a:lnTo>
                  <a:lnTo>
                    <a:pt x="28232" y="434339"/>
                  </a:lnTo>
                  <a:lnTo>
                    <a:pt x="29502" y="438150"/>
                  </a:lnTo>
                  <a:lnTo>
                    <a:pt x="29764" y="438150"/>
                  </a:lnTo>
                  <a:lnTo>
                    <a:pt x="30721" y="440689"/>
                  </a:lnTo>
                  <a:lnTo>
                    <a:pt x="30480" y="440689"/>
                  </a:lnTo>
                  <a:lnTo>
                    <a:pt x="32092" y="444500"/>
                  </a:lnTo>
                  <a:lnTo>
                    <a:pt x="32414" y="444500"/>
                  </a:lnTo>
                  <a:lnTo>
                    <a:pt x="33591" y="447039"/>
                  </a:lnTo>
                  <a:lnTo>
                    <a:pt x="33947" y="447039"/>
                  </a:lnTo>
                  <a:lnTo>
                    <a:pt x="35242" y="449579"/>
                  </a:lnTo>
                  <a:lnTo>
                    <a:pt x="34925" y="449579"/>
                  </a:lnTo>
                  <a:lnTo>
                    <a:pt x="37020" y="452120"/>
                  </a:lnTo>
                  <a:lnTo>
                    <a:pt x="36677" y="452120"/>
                  </a:lnTo>
                  <a:lnTo>
                    <a:pt x="38912" y="454660"/>
                  </a:lnTo>
                  <a:lnTo>
                    <a:pt x="38557" y="454660"/>
                  </a:lnTo>
                  <a:lnTo>
                    <a:pt x="40944" y="457200"/>
                  </a:lnTo>
                  <a:lnTo>
                    <a:pt x="40551" y="457200"/>
                  </a:lnTo>
                  <a:lnTo>
                    <a:pt x="43078" y="459739"/>
                  </a:lnTo>
                  <a:lnTo>
                    <a:pt x="42671" y="459739"/>
                  </a:lnTo>
                  <a:lnTo>
                    <a:pt x="45338" y="462279"/>
                  </a:lnTo>
                  <a:lnTo>
                    <a:pt x="44907" y="462279"/>
                  </a:lnTo>
                  <a:lnTo>
                    <a:pt x="47701" y="464820"/>
                  </a:lnTo>
                  <a:lnTo>
                    <a:pt x="48717" y="464820"/>
                  </a:lnTo>
                  <a:lnTo>
                    <a:pt x="50177" y="466089"/>
                  </a:lnTo>
                  <a:lnTo>
                    <a:pt x="49707" y="466089"/>
                  </a:lnTo>
                  <a:lnTo>
                    <a:pt x="52743" y="468629"/>
                  </a:lnTo>
                  <a:lnTo>
                    <a:pt x="52260" y="468629"/>
                  </a:lnTo>
                  <a:lnTo>
                    <a:pt x="55410" y="471170"/>
                  </a:lnTo>
                  <a:lnTo>
                    <a:pt x="56534" y="471170"/>
                  </a:lnTo>
                  <a:lnTo>
                    <a:pt x="58165" y="472439"/>
                  </a:lnTo>
                  <a:lnTo>
                    <a:pt x="57645" y="472439"/>
                  </a:lnTo>
                  <a:lnTo>
                    <a:pt x="61010" y="473710"/>
                  </a:lnTo>
                  <a:lnTo>
                    <a:pt x="60464" y="473710"/>
                  </a:lnTo>
                  <a:lnTo>
                    <a:pt x="63944" y="474979"/>
                  </a:lnTo>
                  <a:lnTo>
                    <a:pt x="63385" y="474979"/>
                  </a:lnTo>
                  <a:lnTo>
                    <a:pt x="66941" y="476250"/>
                  </a:lnTo>
                  <a:lnTo>
                    <a:pt x="66370" y="476250"/>
                  </a:lnTo>
                  <a:lnTo>
                    <a:pt x="70027" y="477520"/>
                  </a:lnTo>
                  <a:lnTo>
                    <a:pt x="69430" y="477520"/>
                  </a:lnTo>
                  <a:lnTo>
                    <a:pt x="73177" y="478789"/>
                  </a:lnTo>
                  <a:lnTo>
                    <a:pt x="72567" y="478789"/>
                  </a:lnTo>
                  <a:lnTo>
                    <a:pt x="76390" y="480060"/>
                  </a:lnTo>
                  <a:close/>
                </a:path>
                <a:path w="1011555" h="508000">
                  <a:moveTo>
                    <a:pt x="33299" y="60960"/>
                  </a:moveTo>
                  <a:lnTo>
                    <a:pt x="33591" y="59689"/>
                  </a:lnTo>
                  <a:lnTo>
                    <a:pt x="33947" y="59689"/>
                  </a:lnTo>
                  <a:lnTo>
                    <a:pt x="33299" y="60960"/>
                  </a:lnTo>
                  <a:close/>
                </a:path>
                <a:path w="1011555" h="508000">
                  <a:moveTo>
                    <a:pt x="981722" y="69850"/>
                  </a:moveTo>
                  <a:lnTo>
                    <a:pt x="980287" y="66039"/>
                  </a:lnTo>
                  <a:lnTo>
                    <a:pt x="980528" y="66039"/>
                  </a:lnTo>
                  <a:lnTo>
                    <a:pt x="978916" y="63500"/>
                  </a:lnTo>
                  <a:lnTo>
                    <a:pt x="979182" y="63500"/>
                  </a:lnTo>
                  <a:lnTo>
                    <a:pt x="977417" y="59689"/>
                  </a:lnTo>
                  <a:lnTo>
                    <a:pt x="1005357" y="59689"/>
                  </a:lnTo>
                  <a:lnTo>
                    <a:pt x="1006843" y="64770"/>
                  </a:lnTo>
                  <a:lnTo>
                    <a:pt x="1008113" y="68579"/>
                  </a:lnTo>
                  <a:lnTo>
                    <a:pt x="981519" y="68579"/>
                  </a:lnTo>
                  <a:lnTo>
                    <a:pt x="981722" y="69850"/>
                  </a:lnTo>
                  <a:close/>
                </a:path>
                <a:path w="1011555" h="508000">
                  <a:moveTo>
                    <a:pt x="29286" y="69850"/>
                  </a:moveTo>
                  <a:lnTo>
                    <a:pt x="29502" y="68579"/>
                  </a:lnTo>
                  <a:lnTo>
                    <a:pt x="29764" y="68579"/>
                  </a:lnTo>
                  <a:lnTo>
                    <a:pt x="29286" y="69850"/>
                  </a:lnTo>
                  <a:close/>
                </a:path>
                <a:path w="1011555" h="508000">
                  <a:moveTo>
                    <a:pt x="983678" y="76200"/>
                  </a:moveTo>
                  <a:lnTo>
                    <a:pt x="982586" y="72389"/>
                  </a:lnTo>
                  <a:lnTo>
                    <a:pt x="982776" y="72389"/>
                  </a:lnTo>
                  <a:lnTo>
                    <a:pt x="981519" y="68579"/>
                  </a:lnTo>
                  <a:lnTo>
                    <a:pt x="1008113" y="68579"/>
                  </a:lnTo>
                  <a:lnTo>
                    <a:pt x="1009167" y="73660"/>
                  </a:lnTo>
                  <a:lnTo>
                    <a:pt x="1009531" y="74929"/>
                  </a:lnTo>
                  <a:lnTo>
                    <a:pt x="983513" y="74929"/>
                  </a:lnTo>
                  <a:lnTo>
                    <a:pt x="983678" y="76200"/>
                  </a:lnTo>
                  <a:close/>
                </a:path>
                <a:path w="1011555" h="508000">
                  <a:moveTo>
                    <a:pt x="27330" y="76200"/>
                  </a:moveTo>
                  <a:lnTo>
                    <a:pt x="27495" y="74929"/>
                  </a:lnTo>
                  <a:lnTo>
                    <a:pt x="27694" y="74929"/>
                  </a:lnTo>
                  <a:lnTo>
                    <a:pt x="27330" y="76200"/>
                  </a:lnTo>
                  <a:close/>
                </a:path>
                <a:path w="1011555" h="508000">
                  <a:moveTo>
                    <a:pt x="984999" y="82550"/>
                  </a:moveTo>
                  <a:lnTo>
                    <a:pt x="984288" y="78739"/>
                  </a:lnTo>
                  <a:lnTo>
                    <a:pt x="983513" y="74929"/>
                  </a:lnTo>
                  <a:lnTo>
                    <a:pt x="1009531" y="74929"/>
                  </a:lnTo>
                  <a:lnTo>
                    <a:pt x="1010005" y="77470"/>
                  </a:lnTo>
                  <a:lnTo>
                    <a:pt x="1010453" y="81279"/>
                  </a:lnTo>
                  <a:lnTo>
                    <a:pt x="984897" y="81279"/>
                  </a:lnTo>
                  <a:lnTo>
                    <a:pt x="984999" y="82550"/>
                  </a:lnTo>
                  <a:close/>
                </a:path>
                <a:path w="1011555" h="508000">
                  <a:moveTo>
                    <a:pt x="26009" y="82550"/>
                  </a:moveTo>
                  <a:lnTo>
                    <a:pt x="26111" y="81279"/>
                  </a:lnTo>
                  <a:lnTo>
                    <a:pt x="26246" y="81279"/>
                  </a:lnTo>
                  <a:lnTo>
                    <a:pt x="26009" y="82550"/>
                  </a:lnTo>
                  <a:close/>
                </a:path>
                <a:path w="1011555" h="508000">
                  <a:moveTo>
                    <a:pt x="1010784" y="421639"/>
                  </a:moveTo>
                  <a:lnTo>
                    <a:pt x="985342" y="421639"/>
                  </a:lnTo>
                  <a:lnTo>
                    <a:pt x="985659" y="417829"/>
                  </a:lnTo>
                  <a:lnTo>
                    <a:pt x="985621" y="88900"/>
                  </a:lnTo>
                  <a:lnTo>
                    <a:pt x="985553" y="87629"/>
                  </a:lnTo>
                  <a:lnTo>
                    <a:pt x="985342" y="85089"/>
                  </a:lnTo>
                  <a:lnTo>
                    <a:pt x="984897" y="81279"/>
                  </a:lnTo>
                  <a:lnTo>
                    <a:pt x="1010453" y="81279"/>
                  </a:lnTo>
                  <a:lnTo>
                    <a:pt x="1010602" y="82550"/>
                  </a:lnTo>
                  <a:lnTo>
                    <a:pt x="1011021" y="87629"/>
                  </a:lnTo>
                  <a:lnTo>
                    <a:pt x="1010903" y="420370"/>
                  </a:lnTo>
                  <a:lnTo>
                    <a:pt x="1010784" y="421639"/>
                  </a:lnTo>
                  <a:close/>
                </a:path>
                <a:path w="1011555" h="508000">
                  <a:moveTo>
                    <a:pt x="25603" y="86360"/>
                  </a:moveTo>
                  <a:lnTo>
                    <a:pt x="25666" y="85089"/>
                  </a:lnTo>
                  <a:lnTo>
                    <a:pt x="25603" y="86360"/>
                  </a:lnTo>
                  <a:close/>
                </a:path>
                <a:path w="1011555" h="508000">
                  <a:moveTo>
                    <a:pt x="985405" y="86360"/>
                  </a:moveTo>
                  <a:lnTo>
                    <a:pt x="985278" y="85089"/>
                  </a:lnTo>
                  <a:lnTo>
                    <a:pt x="985405" y="86360"/>
                  </a:lnTo>
                  <a:close/>
                </a:path>
                <a:path w="1011555" h="508000">
                  <a:moveTo>
                    <a:pt x="25730" y="421639"/>
                  </a:moveTo>
                  <a:lnTo>
                    <a:pt x="25603" y="420370"/>
                  </a:lnTo>
                  <a:lnTo>
                    <a:pt x="25730" y="421639"/>
                  </a:lnTo>
                  <a:close/>
                </a:path>
                <a:path w="1011555" h="508000">
                  <a:moveTo>
                    <a:pt x="1010453" y="425450"/>
                  </a:moveTo>
                  <a:lnTo>
                    <a:pt x="984897" y="425450"/>
                  </a:lnTo>
                  <a:lnTo>
                    <a:pt x="985405" y="420370"/>
                  </a:lnTo>
                  <a:lnTo>
                    <a:pt x="985342" y="421639"/>
                  </a:lnTo>
                  <a:lnTo>
                    <a:pt x="1010784" y="421639"/>
                  </a:lnTo>
                  <a:lnTo>
                    <a:pt x="1010666" y="422910"/>
                  </a:lnTo>
                  <a:lnTo>
                    <a:pt x="1010602" y="424179"/>
                  </a:lnTo>
                  <a:lnTo>
                    <a:pt x="1010453" y="425450"/>
                  </a:lnTo>
                  <a:close/>
                </a:path>
                <a:path w="1011555" h="508000">
                  <a:moveTo>
                    <a:pt x="26246" y="425450"/>
                  </a:moveTo>
                  <a:lnTo>
                    <a:pt x="26111" y="425450"/>
                  </a:lnTo>
                  <a:lnTo>
                    <a:pt x="26009" y="424179"/>
                  </a:lnTo>
                  <a:lnTo>
                    <a:pt x="26246" y="425450"/>
                  </a:lnTo>
                  <a:close/>
                </a:path>
                <a:path w="1011555" h="508000">
                  <a:moveTo>
                    <a:pt x="1009531" y="431800"/>
                  </a:moveTo>
                  <a:lnTo>
                    <a:pt x="983513" y="431800"/>
                  </a:lnTo>
                  <a:lnTo>
                    <a:pt x="984415" y="427989"/>
                  </a:lnTo>
                  <a:lnTo>
                    <a:pt x="984999" y="424179"/>
                  </a:lnTo>
                  <a:lnTo>
                    <a:pt x="984897" y="425450"/>
                  </a:lnTo>
                  <a:lnTo>
                    <a:pt x="1010453" y="425450"/>
                  </a:lnTo>
                  <a:lnTo>
                    <a:pt x="1010005" y="429260"/>
                  </a:lnTo>
                  <a:lnTo>
                    <a:pt x="1009531" y="431800"/>
                  </a:lnTo>
                  <a:close/>
                </a:path>
                <a:path w="1011555" h="508000">
                  <a:moveTo>
                    <a:pt x="27694" y="431800"/>
                  </a:moveTo>
                  <a:lnTo>
                    <a:pt x="27495" y="431800"/>
                  </a:lnTo>
                  <a:lnTo>
                    <a:pt x="27330" y="430529"/>
                  </a:lnTo>
                  <a:lnTo>
                    <a:pt x="27694" y="431800"/>
                  </a:lnTo>
                  <a:close/>
                </a:path>
                <a:path w="1011555" h="508000">
                  <a:moveTo>
                    <a:pt x="1008113" y="438150"/>
                  </a:moveTo>
                  <a:lnTo>
                    <a:pt x="981519" y="438150"/>
                  </a:lnTo>
                  <a:lnTo>
                    <a:pt x="982776" y="434339"/>
                  </a:lnTo>
                  <a:lnTo>
                    <a:pt x="982586" y="434339"/>
                  </a:lnTo>
                  <a:lnTo>
                    <a:pt x="983678" y="430529"/>
                  </a:lnTo>
                  <a:lnTo>
                    <a:pt x="983513" y="431800"/>
                  </a:lnTo>
                  <a:lnTo>
                    <a:pt x="1009531" y="431800"/>
                  </a:lnTo>
                  <a:lnTo>
                    <a:pt x="1009294" y="433070"/>
                  </a:lnTo>
                  <a:lnTo>
                    <a:pt x="1008113" y="438150"/>
                  </a:lnTo>
                  <a:close/>
                </a:path>
                <a:path w="1011555" h="508000">
                  <a:moveTo>
                    <a:pt x="29764" y="438150"/>
                  </a:moveTo>
                  <a:lnTo>
                    <a:pt x="29502" y="438150"/>
                  </a:lnTo>
                  <a:lnTo>
                    <a:pt x="29286" y="436879"/>
                  </a:lnTo>
                  <a:lnTo>
                    <a:pt x="29764" y="438150"/>
                  </a:lnTo>
                  <a:close/>
                </a:path>
                <a:path w="1011555" h="508000">
                  <a:moveTo>
                    <a:pt x="1005996" y="444500"/>
                  </a:moveTo>
                  <a:lnTo>
                    <a:pt x="978916" y="444500"/>
                  </a:lnTo>
                  <a:lnTo>
                    <a:pt x="980528" y="440689"/>
                  </a:lnTo>
                  <a:lnTo>
                    <a:pt x="980287" y="440689"/>
                  </a:lnTo>
                  <a:lnTo>
                    <a:pt x="981722" y="436879"/>
                  </a:lnTo>
                  <a:lnTo>
                    <a:pt x="981519" y="438150"/>
                  </a:lnTo>
                  <a:lnTo>
                    <a:pt x="1008113" y="438150"/>
                  </a:lnTo>
                  <a:lnTo>
                    <a:pt x="1005996" y="444500"/>
                  </a:lnTo>
                  <a:close/>
                </a:path>
                <a:path w="1011555" h="508000">
                  <a:moveTo>
                    <a:pt x="32414" y="444500"/>
                  </a:moveTo>
                  <a:lnTo>
                    <a:pt x="32092" y="444500"/>
                  </a:lnTo>
                  <a:lnTo>
                    <a:pt x="31826" y="443229"/>
                  </a:lnTo>
                  <a:lnTo>
                    <a:pt x="32414" y="444500"/>
                  </a:lnTo>
                  <a:close/>
                </a:path>
                <a:path w="1011555" h="508000">
                  <a:moveTo>
                    <a:pt x="1005022" y="447039"/>
                  </a:moveTo>
                  <a:lnTo>
                    <a:pt x="977417" y="447039"/>
                  </a:lnTo>
                  <a:lnTo>
                    <a:pt x="979182" y="443229"/>
                  </a:lnTo>
                  <a:lnTo>
                    <a:pt x="978916" y="444500"/>
                  </a:lnTo>
                  <a:lnTo>
                    <a:pt x="1005996" y="444500"/>
                  </a:lnTo>
                  <a:lnTo>
                    <a:pt x="1005573" y="445770"/>
                  </a:lnTo>
                  <a:lnTo>
                    <a:pt x="1005022" y="447039"/>
                  </a:lnTo>
                  <a:close/>
                </a:path>
                <a:path w="1011555" h="508000">
                  <a:moveTo>
                    <a:pt x="33947" y="447039"/>
                  </a:moveTo>
                  <a:lnTo>
                    <a:pt x="33591" y="447039"/>
                  </a:lnTo>
                  <a:lnTo>
                    <a:pt x="33299" y="445770"/>
                  </a:lnTo>
                  <a:lnTo>
                    <a:pt x="33947" y="447039"/>
                  </a:lnTo>
                  <a:close/>
                </a:path>
                <a:path w="1011555" h="508000">
                  <a:moveTo>
                    <a:pt x="996073" y="464820"/>
                  </a:moveTo>
                  <a:lnTo>
                    <a:pt x="963307" y="464820"/>
                  </a:lnTo>
                  <a:lnTo>
                    <a:pt x="966101" y="462279"/>
                  </a:lnTo>
                  <a:lnTo>
                    <a:pt x="965669" y="462279"/>
                  </a:lnTo>
                  <a:lnTo>
                    <a:pt x="968336" y="459739"/>
                  </a:lnTo>
                  <a:lnTo>
                    <a:pt x="967930" y="459739"/>
                  </a:lnTo>
                  <a:lnTo>
                    <a:pt x="970457" y="457200"/>
                  </a:lnTo>
                  <a:lnTo>
                    <a:pt x="970076" y="457200"/>
                  </a:lnTo>
                  <a:lnTo>
                    <a:pt x="972464" y="454660"/>
                  </a:lnTo>
                  <a:lnTo>
                    <a:pt x="972096" y="454660"/>
                  </a:lnTo>
                  <a:lnTo>
                    <a:pt x="974331" y="452120"/>
                  </a:lnTo>
                  <a:lnTo>
                    <a:pt x="974001" y="452120"/>
                  </a:lnTo>
                  <a:lnTo>
                    <a:pt x="976083" y="449579"/>
                  </a:lnTo>
                  <a:lnTo>
                    <a:pt x="975766" y="449579"/>
                  </a:lnTo>
                  <a:lnTo>
                    <a:pt x="977709" y="445770"/>
                  </a:lnTo>
                  <a:lnTo>
                    <a:pt x="977417" y="447039"/>
                  </a:lnTo>
                  <a:lnTo>
                    <a:pt x="1005022" y="447039"/>
                  </a:lnTo>
                  <a:lnTo>
                    <a:pt x="1003922" y="449579"/>
                  </a:lnTo>
                  <a:lnTo>
                    <a:pt x="1003680" y="450850"/>
                  </a:lnTo>
                  <a:lnTo>
                    <a:pt x="1002068" y="454660"/>
                  </a:lnTo>
                  <a:lnTo>
                    <a:pt x="1000023" y="458470"/>
                  </a:lnTo>
                  <a:lnTo>
                    <a:pt x="997470" y="462279"/>
                  </a:lnTo>
                  <a:lnTo>
                    <a:pt x="996073" y="464820"/>
                  </a:lnTo>
                  <a:close/>
                </a:path>
                <a:path w="1011555" h="508000">
                  <a:moveTo>
                    <a:pt x="48717" y="464820"/>
                  </a:moveTo>
                  <a:lnTo>
                    <a:pt x="47701" y="464820"/>
                  </a:lnTo>
                  <a:lnTo>
                    <a:pt x="47256" y="463550"/>
                  </a:lnTo>
                  <a:lnTo>
                    <a:pt x="48717" y="464820"/>
                  </a:lnTo>
                  <a:close/>
                </a:path>
                <a:path w="1011555" h="508000">
                  <a:moveTo>
                    <a:pt x="991751" y="471170"/>
                  </a:moveTo>
                  <a:lnTo>
                    <a:pt x="955598" y="471170"/>
                  </a:lnTo>
                  <a:lnTo>
                    <a:pt x="958748" y="468629"/>
                  </a:lnTo>
                  <a:lnTo>
                    <a:pt x="958265" y="468629"/>
                  </a:lnTo>
                  <a:lnTo>
                    <a:pt x="961301" y="466089"/>
                  </a:lnTo>
                  <a:lnTo>
                    <a:pt x="960843" y="466089"/>
                  </a:lnTo>
                  <a:lnTo>
                    <a:pt x="963752" y="463550"/>
                  </a:lnTo>
                  <a:lnTo>
                    <a:pt x="963307" y="464820"/>
                  </a:lnTo>
                  <a:lnTo>
                    <a:pt x="996073" y="464820"/>
                  </a:lnTo>
                  <a:lnTo>
                    <a:pt x="995375" y="466089"/>
                  </a:lnTo>
                  <a:lnTo>
                    <a:pt x="992797" y="469900"/>
                  </a:lnTo>
                  <a:lnTo>
                    <a:pt x="991751" y="471170"/>
                  </a:lnTo>
                  <a:close/>
                </a:path>
                <a:path w="1011555" h="508000">
                  <a:moveTo>
                    <a:pt x="56534" y="471170"/>
                  </a:moveTo>
                  <a:lnTo>
                    <a:pt x="55410" y="471170"/>
                  </a:lnTo>
                  <a:lnTo>
                    <a:pt x="54902" y="469900"/>
                  </a:lnTo>
                  <a:lnTo>
                    <a:pt x="56534" y="471170"/>
                  </a:lnTo>
                  <a:close/>
                </a:path>
                <a:path w="1011555" h="508000">
                  <a:moveTo>
                    <a:pt x="980833" y="482600"/>
                  </a:moveTo>
                  <a:lnTo>
                    <a:pt x="917663" y="482600"/>
                  </a:lnTo>
                  <a:lnTo>
                    <a:pt x="921804" y="481329"/>
                  </a:lnTo>
                  <a:lnTo>
                    <a:pt x="928001" y="481329"/>
                  </a:lnTo>
                  <a:lnTo>
                    <a:pt x="931964" y="480060"/>
                  </a:lnTo>
                  <a:lnTo>
                    <a:pt x="934618" y="480060"/>
                  </a:lnTo>
                  <a:lnTo>
                    <a:pt x="938441" y="478789"/>
                  </a:lnTo>
                  <a:lnTo>
                    <a:pt x="937831" y="478789"/>
                  </a:lnTo>
                  <a:lnTo>
                    <a:pt x="941578" y="477520"/>
                  </a:lnTo>
                  <a:lnTo>
                    <a:pt x="940981" y="477520"/>
                  </a:lnTo>
                  <a:lnTo>
                    <a:pt x="944638" y="476250"/>
                  </a:lnTo>
                  <a:lnTo>
                    <a:pt x="944067" y="476250"/>
                  </a:lnTo>
                  <a:lnTo>
                    <a:pt x="947623" y="474979"/>
                  </a:lnTo>
                  <a:lnTo>
                    <a:pt x="947077" y="474979"/>
                  </a:lnTo>
                  <a:lnTo>
                    <a:pt x="950544" y="473710"/>
                  </a:lnTo>
                  <a:lnTo>
                    <a:pt x="949998" y="473710"/>
                  </a:lnTo>
                  <a:lnTo>
                    <a:pt x="953363" y="472439"/>
                  </a:lnTo>
                  <a:lnTo>
                    <a:pt x="952842" y="472439"/>
                  </a:lnTo>
                  <a:lnTo>
                    <a:pt x="956106" y="469900"/>
                  </a:lnTo>
                  <a:lnTo>
                    <a:pt x="955598" y="471170"/>
                  </a:lnTo>
                  <a:lnTo>
                    <a:pt x="991751" y="471170"/>
                  </a:lnTo>
                  <a:lnTo>
                    <a:pt x="989660" y="473710"/>
                  </a:lnTo>
                  <a:lnTo>
                    <a:pt x="987132" y="476250"/>
                  </a:lnTo>
                  <a:lnTo>
                    <a:pt x="984059" y="480060"/>
                  </a:lnTo>
                  <a:lnTo>
                    <a:pt x="980833" y="482600"/>
                  </a:lnTo>
                  <a:close/>
                </a:path>
                <a:path w="1011555" h="508000">
                  <a:moveTo>
                    <a:pt x="954532" y="500379"/>
                  </a:moveTo>
                  <a:lnTo>
                    <a:pt x="56476" y="500379"/>
                  </a:lnTo>
                  <a:lnTo>
                    <a:pt x="52362" y="497839"/>
                  </a:lnTo>
                  <a:lnTo>
                    <a:pt x="48348" y="496570"/>
                  </a:lnTo>
                  <a:lnTo>
                    <a:pt x="27381" y="480060"/>
                  </a:lnTo>
                  <a:lnTo>
                    <a:pt x="79044" y="480060"/>
                  </a:lnTo>
                  <a:lnTo>
                    <a:pt x="83007" y="481329"/>
                  </a:lnTo>
                  <a:lnTo>
                    <a:pt x="89204" y="481329"/>
                  </a:lnTo>
                  <a:lnTo>
                    <a:pt x="93344" y="482600"/>
                  </a:lnTo>
                  <a:lnTo>
                    <a:pt x="980833" y="482600"/>
                  </a:lnTo>
                  <a:lnTo>
                    <a:pt x="980389" y="483870"/>
                  </a:lnTo>
                  <a:lnTo>
                    <a:pt x="977468" y="486410"/>
                  </a:lnTo>
                  <a:lnTo>
                    <a:pt x="973480" y="488950"/>
                  </a:lnTo>
                  <a:lnTo>
                    <a:pt x="970318" y="491489"/>
                  </a:lnTo>
                  <a:lnTo>
                    <a:pt x="966546" y="494029"/>
                  </a:lnTo>
                  <a:lnTo>
                    <a:pt x="962660" y="496570"/>
                  </a:lnTo>
                  <a:lnTo>
                    <a:pt x="958646" y="497839"/>
                  </a:lnTo>
                  <a:lnTo>
                    <a:pt x="954532" y="500379"/>
                  </a:lnTo>
                  <a:close/>
                </a:path>
                <a:path w="1011555" h="508000">
                  <a:moveTo>
                    <a:pt x="937056" y="505460"/>
                  </a:moveTo>
                  <a:lnTo>
                    <a:pt x="73952" y="505460"/>
                  </a:lnTo>
                  <a:lnTo>
                    <a:pt x="65036" y="502920"/>
                  </a:lnTo>
                  <a:lnTo>
                    <a:pt x="61290" y="501650"/>
                  </a:lnTo>
                  <a:lnTo>
                    <a:pt x="57048" y="500379"/>
                  </a:lnTo>
                  <a:lnTo>
                    <a:pt x="953960" y="500379"/>
                  </a:lnTo>
                  <a:lnTo>
                    <a:pt x="949718" y="501650"/>
                  </a:lnTo>
                  <a:lnTo>
                    <a:pt x="945972" y="502920"/>
                  </a:lnTo>
                  <a:lnTo>
                    <a:pt x="937056" y="505460"/>
                  </a:lnTo>
                  <a:close/>
                </a:path>
                <a:path w="1011555" h="508000">
                  <a:moveTo>
                    <a:pt x="932472" y="506729"/>
                  </a:moveTo>
                  <a:lnTo>
                    <a:pt x="78536" y="506729"/>
                  </a:lnTo>
                  <a:lnTo>
                    <a:pt x="74574" y="505460"/>
                  </a:lnTo>
                  <a:lnTo>
                    <a:pt x="936434" y="505460"/>
                  </a:lnTo>
                  <a:lnTo>
                    <a:pt x="932472" y="506729"/>
                  </a:lnTo>
                  <a:close/>
                </a:path>
                <a:path w="1011555" h="508000">
                  <a:moveTo>
                    <a:pt x="918311" y="508000"/>
                  </a:moveTo>
                  <a:lnTo>
                    <a:pt x="92697" y="508000"/>
                  </a:lnTo>
                  <a:lnTo>
                    <a:pt x="88557" y="506729"/>
                  </a:lnTo>
                  <a:lnTo>
                    <a:pt x="922451" y="506729"/>
                  </a:lnTo>
                  <a:lnTo>
                    <a:pt x="918311" y="508000"/>
                  </a:lnTo>
                  <a:close/>
                </a:path>
              </a:pathLst>
            </a:custGeom>
            <a:solidFill>
              <a:srgbClr val="9FE9D5"/>
            </a:solidFill>
          </p:spPr>
          <p:txBody>
            <a:bodyPr wrap="square" lIns="0" tIns="0" rIns="0" bIns="0" rtlCol="0"/>
            <a:lstStyle/>
            <a:p/>
          </p:txBody>
        </p:sp>
      </p:grpSp>
      <p:sp>
        <p:nvSpPr>
          <p:cNvPr id="19" name="object 19"/>
          <p:cNvSpPr txBox="1"/>
          <p:nvPr/>
        </p:nvSpPr>
        <p:spPr>
          <a:xfrm>
            <a:off x="923671" y="5727852"/>
            <a:ext cx="937260" cy="482600"/>
          </a:xfrm>
          <a:prstGeom prst="rect">
            <a:avLst/>
          </a:prstGeom>
        </p:spPr>
        <p:txBody>
          <a:bodyPr vert="horz" wrap="square" lIns="0" tIns="12700" rIns="0" bIns="0" rtlCol="0">
            <a:spAutoFit/>
          </a:bodyPr>
          <a:lstStyle/>
          <a:p>
            <a:pPr marL="12700" marR="5080" indent="179705">
              <a:lnSpc>
                <a:spcPct val="107000"/>
              </a:lnSpc>
              <a:spcBef>
                <a:spcPts val="100"/>
              </a:spcBef>
            </a:pPr>
            <a:r>
              <a:rPr sz="1400" b="1" spc="-5" dirty="0">
                <a:latin typeface="Calibri" panose="020F0502020204030204"/>
                <a:cs typeface="Calibri" panose="020F0502020204030204"/>
              </a:rPr>
              <a:t>Normal </a:t>
            </a:r>
            <a:r>
              <a:rPr sz="1400" b="1" dirty="0">
                <a:latin typeface="Calibri" panose="020F0502020204030204"/>
                <a:cs typeface="Calibri" panose="020F0502020204030204"/>
              </a:rPr>
              <a:t> </a:t>
            </a:r>
            <a:r>
              <a:rPr sz="1400" b="1" spc="-5" dirty="0">
                <a:latin typeface="Calibri" panose="020F0502020204030204"/>
                <a:cs typeface="Calibri" panose="020F0502020204030204"/>
              </a:rPr>
              <a:t>Control</a:t>
            </a:r>
            <a:r>
              <a:rPr sz="1400" b="1" spc="-65" dirty="0">
                <a:latin typeface="Calibri" panose="020F0502020204030204"/>
                <a:cs typeface="Calibri" panose="020F0502020204030204"/>
              </a:rPr>
              <a:t> </a:t>
            </a:r>
            <a:r>
              <a:rPr sz="1400" b="1" spc="-5" dirty="0">
                <a:latin typeface="Calibri" panose="020F0502020204030204"/>
                <a:cs typeface="Calibri" panose="020F0502020204030204"/>
              </a:rPr>
              <a:t>(NC)</a:t>
            </a:r>
            <a:endParaRPr sz="1400">
              <a:latin typeface="Calibri" panose="020F0502020204030204"/>
              <a:cs typeface="Calibri" panose="020F0502020204030204"/>
            </a:endParaRPr>
          </a:p>
        </p:txBody>
      </p:sp>
      <p:grpSp>
        <p:nvGrpSpPr>
          <p:cNvPr id="20" name="object 20"/>
          <p:cNvGrpSpPr/>
          <p:nvPr/>
        </p:nvGrpSpPr>
        <p:grpSpPr>
          <a:xfrm>
            <a:off x="3727564" y="5728284"/>
            <a:ext cx="771525" cy="505459"/>
            <a:chOff x="3727564" y="5728284"/>
            <a:chExt cx="771525" cy="505459"/>
          </a:xfrm>
        </p:grpSpPr>
        <p:pic>
          <p:nvPicPr>
            <p:cNvPr id="21" name="object 21"/>
            <p:cNvPicPr/>
            <p:nvPr/>
          </p:nvPicPr>
          <p:blipFill>
            <a:blip r:embed="rId4" cstate="print"/>
            <a:stretch>
              <a:fillRect/>
            </a:stretch>
          </p:blipFill>
          <p:spPr>
            <a:xfrm>
              <a:off x="3739896" y="5740907"/>
              <a:ext cx="746759" cy="481583"/>
            </a:xfrm>
            <a:prstGeom prst="rect">
              <a:avLst/>
            </a:prstGeom>
          </p:spPr>
        </p:pic>
        <p:sp>
          <p:nvSpPr>
            <p:cNvPr id="22" name="object 22"/>
            <p:cNvSpPr/>
            <p:nvPr/>
          </p:nvSpPr>
          <p:spPr>
            <a:xfrm>
              <a:off x="3727564" y="5728284"/>
              <a:ext cx="771525" cy="505459"/>
            </a:xfrm>
            <a:custGeom>
              <a:avLst/>
              <a:gdLst/>
              <a:ahLst/>
              <a:cxnLst/>
              <a:rect l="l" t="t" r="r" b="b"/>
              <a:pathLst>
                <a:path w="771525" h="505460">
                  <a:moveTo>
                    <a:pt x="38493" y="52070"/>
                  </a:moveTo>
                  <a:lnTo>
                    <a:pt x="9182" y="52070"/>
                  </a:lnTo>
                  <a:lnTo>
                    <a:pt x="11252" y="48260"/>
                  </a:lnTo>
                  <a:lnTo>
                    <a:pt x="13182" y="44450"/>
                  </a:lnTo>
                  <a:lnTo>
                    <a:pt x="27304" y="26670"/>
                  </a:lnTo>
                  <a:lnTo>
                    <a:pt x="30530" y="22860"/>
                  </a:lnTo>
                  <a:lnTo>
                    <a:pt x="33908" y="20320"/>
                  </a:lnTo>
                  <a:lnTo>
                    <a:pt x="37426" y="17779"/>
                  </a:lnTo>
                  <a:lnTo>
                    <a:pt x="40576" y="15239"/>
                  </a:lnTo>
                  <a:lnTo>
                    <a:pt x="44335" y="12700"/>
                  </a:lnTo>
                  <a:lnTo>
                    <a:pt x="44856" y="12700"/>
                  </a:lnTo>
                  <a:lnTo>
                    <a:pt x="48209" y="10160"/>
                  </a:lnTo>
                  <a:lnTo>
                    <a:pt x="52209" y="8889"/>
                  </a:lnTo>
                  <a:lnTo>
                    <a:pt x="56311" y="6350"/>
                  </a:lnTo>
                  <a:lnTo>
                    <a:pt x="60528" y="5079"/>
                  </a:lnTo>
                  <a:lnTo>
                    <a:pt x="65443" y="3810"/>
                  </a:lnTo>
                  <a:lnTo>
                    <a:pt x="69253" y="2539"/>
                  </a:lnTo>
                  <a:lnTo>
                    <a:pt x="73736" y="1270"/>
                  </a:lnTo>
                  <a:lnTo>
                    <a:pt x="78943" y="0"/>
                  </a:lnTo>
                  <a:lnTo>
                    <a:pt x="692353" y="0"/>
                  </a:lnTo>
                  <a:lnTo>
                    <a:pt x="696925" y="1270"/>
                  </a:lnTo>
                  <a:lnTo>
                    <a:pt x="697547" y="1270"/>
                  </a:lnTo>
                  <a:lnTo>
                    <a:pt x="702043" y="2539"/>
                  </a:lnTo>
                  <a:lnTo>
                    <a:pt x="705853" y="3810"/>
                  </a:lnTo>
                  <a:lnTo>
                    <a:pt x="710171" y="5079"/>
                  </a:lnTo>
                  <a:lnTo>
                    <a:pt x="710768" y="5079"/>
                  </a:lnTo>
                  <a:lnTo>
                    <a:pt x="714971" y="6350"/>
                  </a:lnTo>
                  <a:lnTo>
                    <a:pt x="719086" y="8889"/>
                  </a:lnTo>
                  <a:lnTo>
                    <a:pt x="723087" y="10160"/>
                  </a:lnTo>
                  <a:lnTo>
                    <a:pt x="726439" y="12700"/>
                  </a:lnTo>
                  <a:lnTo>
                    <a:pt x="730719" y="15239"/>
                  </a:lnTo>
                  <a:lnTo>
                    <a:pt x="733869" y="17779"/>
                  </a:lnTo>
                  <a:lnTo>
                    <a:pt x="737387" y="20320"/>
                  </a:lnTo>
                  <a:lnTo>
                    <a:pt x="740765" y="22860"/>
                  </a:lnTo>
                  <a:lnTo>
                    <a:pt x="742916" y="25400"/>
                  </a:lnTo>
                  <a:lnTo>
                    <a:pt x="82778" y="25400"/>
                  </a:lnTo>
                  <a:lnTo>
                    <a:pt x="78828" y="26670"/>
                  </a:lnTo>
                  <a:lnTo>
                    <a:pt x="76187" y="26670"/>
                  </a:lnTo>
                  <a:lnTo>
                    <a:pt x="72389" y="27939"/>
                  </a:lnTo>
                  <a:lnTo>
                    <a:pt x="72986" y="27939"/>
                  </a:lnTo>
                  <a:lnTo>
                    <a:pt x="69265" y="29210"/>
                  </a:lnTo>
                  <a:lnTo>
                    <a:pt x="69850" y="29210"/>
                  </a:lnTo>
                  <a:lnTo>
                    <a:pt x="66205" y="30479"/>
                  </a:lnTo>
                  <a:lnTo>
                    <a:pt x="66776" y="30479"/>
                  </a:lnTo>
                  <a:lnTo>
                    <a:pt x="63233" y="31750"/>
                  </a:lnTo>
                  <a:lnTo>
                    <a:pt x="63792" y="31750"/>
                  </a:lnTo>
                  <a:lnTo>
                    <a:pt x="60325" y="33020"/>
                  </a:lnTo>
                  <a:lnTo>
                    <a:pt x="60871" y="33020"/>
                  </a:lnTo>
                  <a:lnTo>
                    <a:pt x="57518" y="34289"/>
                  </a:lnTo>
                  <a:lnTo>
                    <a:pt x="58038" y="34289"/>
                  </a:lnTo>
                  <a:lnTo>
                    <a:pt x="56413" y="35560"/>
                  </a:lnTo>
                  <a:lnTo>
                    <a:pt x="55295" y="35560"/>
                  </a:lnTo>
                  <a:lnTo>
                    <a:pt x="52146" y="38100"/>
                  </a:lnTo>
                  <a:lnTo>
                    <a:pt x="52641" y="38100"/>
                  </a:lnTo>
                  <a:lnTo>
                    <a:pt x="51123" y="39370"/>
                  </a:lnTo>
                  <a:lnTo>
                    <a:pt x="50076" y="39370"/>
                  </a:lnTo>
                  <a:lnTo>
                    <a:pt x="47167" y="41910"/>
                  </a:lnTo>
                  <a:lnTo>
                    <a:pt x="47612" y="41910"/>
                  </a:lnTo>
                  <a:lnTo>
                    <a:pt x="44830" y="44450"/>
                  </a:lnTo>
                  <a:lnTo>
                    <a:pt x="45262" y="44450"/>
                  </a:lnTo>
                  <a:lnTo>
                    <a:pt x="42608" y="46989"/>
                  </a:lnTo>
                  <a:lnTo>
                    <a:pt x="43014" y="46989"/>
                  </a:lnTo>
                  <a:lnTo>
                    <a:pt x="40487" y="49529"/>
                  </a:lnTo>
                  <a:lnTo>
                    <a:pt x="40881" y="49529"/>
                  </a:lnTo>
                  <a:lnTo>
                    <a:pt x="38493" y="52070"/>
                  </a:lnTo>
                  <a:close/>
                </a:path>
                <a:path w="771525" h="505460">
                  <a:moveTo>
                    <a:pt x="716508" y="36829"/>
                  </a:moveTo>
                  <a:lnTo>
                    <a:pt x="713257" y="34289"/>
                  </a:lnTo>
                  <a:lnTo>
                    <a:pt x="713778" y="34289"/>
                  </a:lnTo>
                  <a:lnTo>
                    <a:pt x="710425" y="33020"/>
                  </a:lnTo>
                  <a:lnTo>
                    <a:pt x="710971" y="33020"/>
                  </a:lnTo>
                  <a:lnTo>
                    <a:pt x="707504" y="31750"/>
                  </a:lnTo>
                  <a:lnTo>
                    <a:pt x="708063" y="31750"/>
                  </a:lnTo>
                  <a:lnTo>
                    <a:pt x="704519" y="30479"/>
                  </a:lnTo>
                  <a:lnTo>
                    <a:pt x="705091" y="30479"/>
                  </a:lnTo>
                  <a:lnTo>
                    <a:pt x="701446" y="29210"/>
                  </a:lnTo>
                  <a:lnTo>
                    <a:pt x="702030" y="29210"/>
                  </a:lnTo>
                  <a:lnTo>
                    <a:pt x="698309" y="27939"/>
                  </a:lnTo>
                  <a:lnTo>
                    <a:pt x="698906" y="27939"/>
                  </a:lnTo>
                  <a:lnTo>
                    <a:pt x="695109" y="26670"/>
                  </a:lnTo>
                  <a:lnTo>
                    <a:pt x="692467" y="26670"/>
                  </a:lnTo>
                  <a:lnTo>
                    <a:pt x="688517" y="25400"/>
                  </a:lnTo>
                  <a:lnTo>
                    <a:pt x="742916" y="25400"/>
                  </a:lnTo>
                  <a:lnTo>
                    <a:pt x="743991" y="26670"/>
                  </a:lnTo>
                  <a:lnTo>
                    <a:pt x="747077" y="29210"/>
                  </a:lnTo>
                  <a:lnTo>
                    <a:pt x="750392" y="33020"/>
                  </a:lnTo>
                  <a:lnTo>
                    <a:pt x="752221" y="35560"/>
                  </a:lnTo>
                  <a:lnTo>
                    <a:pt x="716000" y="35560"/>
                  </a:lnTo>
                  <a:lnTo>
                    <a:pt x="716508" y="36829"/>
                  </a:lnTo>
                  <a:close/>
                </a:path>
                <a:path w="771525" h="505460">
                  <a:moveTo>
                    <a:pt x="54787" y="36829"/>
                  </a:moveTo>
                  <a:lnTo>
                    <a:pt x="55295" y="35560"/>
                  </a:lnTo>
                  <a:lnTo>
                    <a:pt x="56413" y="35560"/>
                  </a:lnTo>
                  <a:lnTo>
                    <a:pt x="54787" y="36829"/>
                  </a:lnTo>
                  <a:close/>
                </a:path>
                <a:path w="771525" h="505460">
                  <a:moveTo>
                    <a:pt x="721690" y="40639"/>
                  </a:moveTo>
                  <a:lnTo>
                    <a:pt x="718654" y="38100"/>
                  </a:lnTo>
                  <a:lnTo>
                    <a:pt x="719150" y="38100"/>
                  </a:lnTo>
                  <a:lnTo>
                    <a:pt x="716000" y="35560"/>
                  </a:lnTo>
                  <a:lnTo>
                    <a:pt x="752221" y="35560"/>
                  </a:lnTo>
                  <a:lnTo>
                    <a:pt x="753135" y="36829"/>
                  </a:lnTo>
                  <a:lnTo>
                    <a:pt x="754854" y="39370"/>
                  </a:lnTo>
                  <a:lnTo>
                    <a:pt x="721220" y="39370"/>
                  </a:lnTo>
                  <a:lnTo>
                    <a:pt x="721690" y="40639"/>
                  </a:lnTo>
                  <a:close/>
                </a:path>
                <a:path w="771525" h="505460">
                  <a:moveTo>
                    <a:pt x="49606" y="40639"/>
                  </a:moveTo>
                  <a:lnTo>
                    <a:pt x="50076" y="39370"/>
                  </a:lnTo>
                  <a:lnTo>
                    <a:pt x="51123" y="39370"/>
                  </a:lnTo>
                  <a:lnTo>
                    <a:pt x="49606" y="40639"/>
                  </a:lnTo>
                  <a:close/>
                </a:path>
                <a:path w="771525" h="505460">
                  <a:moveTo>
                    <a:pt x="738022" y="60960"/>
                  </a:moveTo>
                  <a:lnTo>
                    <a:pt x="736091" y="57150"/>
                  </a:lnTo>
                  <a:lnTo>
                    <a:pt x="736409" y="57150"/>
                  </a:lnTo>
                  <a:lnTo>
                    <a:pt x="734326" y="54610"/>
                  </a:lnTo>
                  <a:lnTo>
                    <a:pt x="734669" y="54610"/>
                  </a:lnTo>
                  <a:lnTo>
                    <a:pt x="732434" y="52070"/>
                  </a:lnTo>
                  <a:lnTo>
                    <a:pt x="732802" y="52070"/>
                  </a:lnTo>
                  <a:lnTo>
                    <a:pt x="730415" y="49529"/>
                  </a:lnTo>
                  <a:lnTo>
                    <a:pt x="730808" y="49529"/>
                  </a:lnTo>
                  <a:lnTo>
                    <a:pt x="728281" y="46989"/>
                  </a:lnTo>
                  <a:lnTo>
                    <a:pt x="728687" y="46989"/>
                  </a:lnTo>
                  <a:lnTo>
                    <a:pt x="726033" y="44450"/>
                  </a:lnTo>
                  <a:lnTo>
                    <a:pt x="726465" y="44450"/>
                  </a:lnTo>
                  <a:lnTo>
                    <a:pt x="723684" y="41910"/>
                  </a:lnTo>
                  <a:lnTo>
                    <a:pt x="724128" y="41910"/>
                  </a:lnTo>
                  <a:lnTo>
                    <a:pt x="721220" y="39370"/>
                  </a:lnTo>
                  <a:lnTo>
                    <a:pt x="754854" y="39370"/>
                  </a:lnTo>
                  <a:lnTo>
                    <a:pt x="755713" y="40639"/>
                  </a:lnTo>
                  <a:lnTo>
                    <a:pt x="758113" y="44450"/>
                  </a:lnTo>
                  <a:lnTo>
                    <a:pt x="760044" y="48260"/>
                  </a:lnTo>
                  <a:lnTo>
                    <a:pt x="762114" y="52070"/>
                  </a:lnTo>
                  <a:lnTo>
                    <a:pt x="763981" y="55879"/>
                  </a:lnTo>
                  <a:lnTo>
                    <a:pt x="764222" y="55879"/>
                  </a:lnTo>
                  <a:lnTo>
                    <a:pt x="765460" y="59689"/>
                  </a:lnTo>
                  <a:lnTo>
                    <a:pt x="737730" y="59689"/>
                  </a:lnTo>
                  <a:lnTo>
                    <a:pt x="738022" y="60960"/>
                  </a:lnTo>
                  <a:close/>
                </a:path>
                <a:path w="771525" h="505460">
                  <a:moveTo>
                    <a:pt x="66776" y="474979"/>
                  </a:moveTo>
                  <a:lnTo>
                    <a:pt x="23812" y="474979"/>
                  </a:lnTo>
                  <a:lnTo>
                    <a:pt x="20904" y="471170"/>
                  </a:lnTo>
                  <a:lnTo>
                    <a:pt x="18161" y="468629"/>
                  </a:lnTo>
                  <a:lnTo>
                    <a:pt x="15925" y="464820"/>
                  </a:lnTo>
                  <a:lnTo>
                    <a:pt x="13500" y="461010"/>
                  </a:lnTo>
                  <a:lnTo>
                    <a:pt x="11252" y="457200"/>
                  </a:lnTo>
                  <a:lnTo>
                    <a:pt x="9182" y="453389"/>
                  </a:lnTo>
                  <a:lnTo>
                    <a:pt x="7315" y="449579"/>
                  </a:lnTo>
                  <a:lnTo>
                    <a:pt x="7073" y="448310"/>
                  </a:lnTo>
                  <a:lnTo>
                    <a:pt x="5422" y="444500"/>
                  </a:lnTo>
                  <a:lnTo>
                    <a:pt x="0" y="87629"/>
                  </a:lnTo>
                  <a:lnTo>
                    <a:pt x="330" y="82550"/>
                  </a:lnTo>
                  <a:lnTo>
                    <a:pt x="5422" y="60960"/>
                  </a:lnTo>
                  <a:lnTo>
                    <a:pt x="7073" y="55879"/>
                  </a:lnTo>
                  <a:lnTo>
                    <a:pt x="8915" y="52070"/>
                  </a:lnTo>
                  <a:lnTo>
                    <a:pt x="38862" y="52070"/>
                  </a:lnTo>
                  <a:lnTo>
                    <a:pt x="36626" y="54610"/>
                  </a:lnTo>
                  <a:lnTo>
                    <a:pt x="36969" y="54610"/>
                  </a:lnTo>
                  <a:lnTo>
                    <a:pt x="34886" y="57150"/>
                  </a:lnTo>
                  <a:lnTo>
                    <a:pt x="35204" y="57150"/>
                  </a:lnTo>
                  <a:lnTo>
                    <a:pt x="33917" y="59689"/>
                  </a:lnTo>
                  <a:lnTo>
                    <a:pt x="33566" y="59689"/>
                  </a:lnTo>
                  <a:lnTo>
                    <a:pt x="32389" y="62229"/>
                  </a:lnTo>
                  <a:lnTo>
                    <a:pt x="32067" y="62229"/>
                  </a:lnTo>
                  <a:lnTo>
                    <a:pt x="30454" y="66039"/>
                  </a:lnTo>
                  <a:lnTo>
                    <a:pt x="30695" y="66039"/>
                  </a:lnTo>
                  <a:lnTo>
                    <a:pt x="29739" y="68579"/>
                  </a:lnTo>
                  <a:lnTo>
                    <a:pt x="29476" y="68579"/>
                  </a:lnTo>
                  <a:lnTo>
                    <a:pt x="28219" y="72389"/>
                  </a:lnTo>
                  <a:lnTo>
                    <a:pt x="28409" y="72389"/>
                  </a:lnTo>
                  <a:lnTo>
                    <a:pt x="27690" y="74929"/>
                  </a:lnTo>
                  <a:lnTo>
                    <a:pt x="27482" y="74929"/>
                  </a:lnTo>
                  <a:lnTo>
                    <a:pt x="26593" y="78739"/>
                  </a:lnTo>
                  <a:lnTo>
                    <a:pt x="26246" y="81279"/>
                  </a:lnTo>
                  <a:lnTo>
                    <a:pt x="26111" y="81279"/>
                  </a:lnTo>
                  <a:lnTo>
                    <a:pt x="25603" y="85089"/>
                  </a:lnTo>
                  <a:lnTo>
                    <a:pt x="25455" y="87629"/>
                  </a:lnTo>
                  <a:lnTo>
                    <a:pt x="25387" y="88900"/>
                  </a:lnTo>
                  <a:lnTo>
                    <a:pt x="25349" y="416560"/>
                  </a:lnTo>
                  <a:lnTo>
                    <a:pt x="25666" y="420370"/>
                  </a:lnTo>
                  <a:lnTo>
                    <a:pt x="26111" y="422910"/>
                  </a:lnTo>
                  <a:lnTo>
                    <a:pt x="26720" y="426720"/>
                  </a:lnTo>
                  <a:lnTo>
                    <a:pt x="27482" y="430529"/>
                  </a:lnTo>
                  <a:lnTo>
                    <a:pt x="27690" y="430529"/>
                  </a:lnTo>
                  <a:lnTo>
                    <a:pt x="28409" y="433070"/>
                  </a:lnTo>
                  <a:lnTo>
                    <a:pt x="28219" y="433070"/>
                  </a:lnTo>
                  <a:lnTo>
                    <a:pt x="29476" y="436879"/>
                  </a:lnTo>
                  <a:lnTo>
                    <a:pt x="29739" y="436879"/>
                  </a:lnTo>
                  <a:lnTo>
                    <a:pt x="30695" y="439420"/>
                  </a:lnTo>
                  <a:lnTo>
                    <a:pt x="30454" y="439420"/>
                  </a:lnTo>
                  <a:lnTo>
                    <a:pt x="32067" y="441960"/>
                  </a:lnTo>
                  <a:lnTo>
                    <a:pt x="31800" y="441960"/>
                  </a:lnTo>
                  <a:lnTo>
                    <a:pt x="33566" y="445770"/>
                  </a:lnTo>
                  <a:lnTo>
                    <a:pt x="33917" y="445770"/>
                  </a:lnTo>
                  <a:lnTo>
                    <a:pt x="35204" y="448310"/>
                  </a:lnTo>
                  <a:lnTo>
                    <a:pt x="35581" y="448310"/>
                  </a:lnTo>
                  <a:lnTo>
                    <a:pt x="36969" y="450850"/>
                  </a:lnTo>
                  <a:lnTo>
                    <a:pt x="36626" y="450850"/>
                  </a:lnTo>
                  <a:lnTo>
                    <a:pt x="38862" y="453389"/>
                  </a:lnTo>
                  <a:lnTo>
                    <a:pt x="38493" y="453389"/>
                  </a:lnTo>
                  <a:lnTo>
                    <a:pt x="40881" y="455929"/>
                  </a:lnTo>
                  <a:lnTo>
                    <a:pt x="40487" y="455929"/>
                  </a:lnTo>
                  <a:lnTo>
                    <a:pt x="43014" y="458470"/>
                  </a:lnTo>
                  <a:lnTo>
                    <a:pt x="42608" y="458470"/>
                  </a:lnTo>
                  <a:lnTo>
                    <a:pt x="45262" y="461010"/>
                  </a:lnTo>
                  <a:lnTo>
                    <a:pt x="44830" y="461010"/>
                  </a:lnTo>
                  <a:lnTo>
                    <a:pt x="47612" y="463550"/>
                  </a:lnTo>
                  <a:lnTo>
                    <a:pt x="48621" y="463550"/>
                  </a:lnTo>
                  <a:lnTo>
                    <a:pt x="50076" y="464820"/>
                  </a:lnTo>
                  <a:lnTo>
                    <a:pt x="49606" y="464820"/>
                  </a:lnTo>
                  <a:lnTo>
                    <a:pt x="52641" y="467360"/>
                  </a:lnTo>
                  <a:lnTo>
                    <a:pt x="52146" y="467360"/>
                  </a:lnTo>
                  <a:lnTo>
                    <a:pt x="55295" y="468629"/>
                  </a:lnTo>
                  <a:lnTo>
                    <a:pt x="54787" y="468629"/>
                  </a:lnTo>
                  <a:lnTo>
                    <a:pt x="58038" y="471170"/>
                  </a:lnTo>
                  <a:lnTo>
                    <a:pt x="59194" y="471170"/>
                  </a:lnTo>
                  <a:lnTo>
                    <a:pt x="60871" y="472439"/>
                  </a:lnTo>
                  <a:lnTo>
                    <a:pt x="60325" y="472439"/>
                  </a:lnTo>
                  <a:lnTo>
                    <a:pt x="63792" y="473710"/>
                  </a:lnTo>
                  <a:lnTo>
                    <a:pt x="63233" y="473710"/>
                  </a:lnTo>
                  <a:lnTo>
                    <a:pt x="66776" y="474979"/>
                  </a:lnTo>
                  <a:close/>
                </a:path>
                <a:path w="771525" h="505460">
                  <a:moveTo>
                    <a:pt x="33274" y="60960"/>
                  </a:moveTo>
                  <a:lnTo>
                    <a:pt x="33566" y="59689"/>
                  </a:lnTo>
                  <a:lnTo>
                    <a:pt x="33917" y="59689"/>
                  </a:lnTo>
                  <a:lnTo>
                    <a:pt x="33274" y="60960"/>
                  </a:lnTo>
                  <a:close/>
                </a:path>
                <a:path w="771525" h="505460">
                  <a:moveTo>
                    <a:pt x="739495" y="63500"/>
                  </a:moveTo>
                  <a:lnTo>
                    <a:pt x="737730" y="59689"/>
                  </a:lnTo>
                  <a:lnTo>
                    <a:pt x="765460" y="59689"/>
                  </a:lnTo>
                  <a:lnTo>
                    <a:pt x="765873" y="60960"/>
                  </a:lnTo>
                  <a:lnTo>
                    <a:pt x="766356" y="62229"/>
                  </a:lnTo>
                  <a:lnTo>
                    <a:pt x="739228" y="62229"/>
                  </a:lnTo>
                  <a:lnTo>
                    <a:pt x="739495" y="63500"/>
                  </a:lnTo>
                  <a:close/>
                </a:path>
                <a:path w="771525" h="505460">
                  <a:moveTo>
                    <a:pt x="31800" y="63500"/>
                  </a:moveTo>
                  <a:lnTo>
                    <a:pt x="32067" y="62229"/>
                  </a:lnTo>
                  <a:lnTo>
                    <a:pt x="32389" y="62229"/>
                  </a:lnTo>
                  <a:lnTo>
                    <a:pt x="31800" y="63500"/>
                  </a:lnTo>
                  <a:close/>
                </a:path>
                <a:path w="771525" h="505460">
                  <a:moveTo>
                    <a:pt x="742035" y="69850"/>
                  </a:moveTo>
                  <a:lnTo>
                    <a:pt x="740600" y="66039"/>
                  </a:lnTo>
                  <a:lnTo>
                    <a:pt x="740841" y="66039"/>
                  </a:lnTo>
                  <a:lnTo>
                    <a:pt x="739228" y="62229"/>
                  </a:lnTo>
                  <a:lnTo>
                    <a:pt x="766356" y="62229"/>
                  </a:lnTo>
                  <a:lnTo>
                    <a:pt x="767321" y="64770"/>
                  </a:lnTo>
                  <a:lnTo>
                    <a:pt x="768254" y="68579"/>
                  </a:lnTo>
                  <a:lnTo>
                    <a:pt x="741819" y="68579"/>
                  </a:lnTo>
                  <a:lnTo>
                    <a:pt x="742035" y="69850"/>
                  </a:lnTo>
                  <a:close/>
                </a:path>
                <a:path w="771525" h="505460">
                  <a:moveTo>
                    <a:pt x="29260" y="69850"/>
                  </a:moveTo>
                  <a:lnTo>
                    <a:pt x="29476" y="68579"/>
                  </a:lnTo>
                  <a:lnTo>
                    <a:pt x="29739" y="68579"/>
                  </a:lnTo>
                  <a:lnTo>
                    <a:pt x="29260" y="69850"/>
                  </a:lnTo>
                  <a:close/>
                </a:path>
                <a:path w="771525" h="505460">
                  <a:moveTo>
                    <a:pt x="743965" y="76200"/>
                  </a:moveTo>
                  <a:lnTo>
                    <a:pt x="742886" y="72389"/>
                  </a:lnTo>
                  <a:lnTo>
                    <a:pt x="743076" y="72389"/>
                  </a:lnTo>
                  <a:lnTo>
                    <a:pt x="741819" y="68579"/>
                  </a:lnTo>
                  <a:lnTo>
                    <a:pt x="768254" y="68579"/>
                  </a:lnTo>
                  <a:lnTo>
                    <a:pt x="769454" y="73660"/>
                  </a:lnTo>
                  <a:lnTo>
                    <a:pt x="769734" y="74929"/>
                  </a:lnTo>
                  <a:lnTo>
                    <a:pt x="743813" y="74929"/>
                  </a:lnTo>
                  <a:lnTo>
                    <a:pt x="743965" y="76200"/>
                  </a:lnTo>
                  <a:close/>
                </a:path>
                <a:path w="771525" h="505460">
                  <a:moveTo>
                    <a:pt x="27330" y="76200"/>
                  </a:moveTo>
                  <a:lnTo>
                    <a:pt x="27482" y="74929"/>
                  </a:lnTo>
                  <a:lnTo>
                    <a:pt x="27690" y="74929"/>
                  </a:lnTo>
                  <a:lnTo>
                    <a:pt x="27330" y="76200"/>
                  </a:lnTo>
                  <a:close/>
                </a:path>
                <a:path w="771525" h="505460">
                  <a:moveTo>
                    <a:pt x="745286" y="82550"/>
                  </a:moveTo>
                  <a:lnTo>
                    <a:pt x="744575" y="78739"/>
                  </a:lnTo>
                  <a:lnTo>
                    <a:pt x="743813" y="74929"/>
                  </a:lnTo>
                  <a:lnTo>
                    <a:pt x="769734" y="74929"/>
                  </a:lnTo>
                  <a:lnTo>
                    <a:pt x="770293" y="77470"/>
                  </a:lnTo>
                  <a:lnTo>
                    <a:pt x="770797" y="81279"/>
                  </a:lnTo>
                  <a:lnTo>
                    <a:pt x="745185" y="81279"/>
                  </a:lnTo>
                  <a:lnTo>
                    <a:pt x="745286" y="82550"/>
                  </a:lnTo>
                  <a:close/>
                </a:path>
                <a:path w="771525" h="505460">
                  <a:moveTo>
                    <a:pt x="26009" y="82550"/>
                  </a:moveTo>
                  <a:lnTo>
                    <a:pt x="26111" y="81279"/>
                  </a:lnTo>
                  <a:lnTo>
                    <a:pt x="26246" y="81279"/>
                  </a:lnTo>
                  <a:lnTo>
                    <a:pt x="26009" y="82550"/>
                  </a:lnTo>
                  <a:close/>
                </a:path>
                <a:path w="771525" h="505460">
                  <a:moveTo>
                    <a:pt x="771067" y="420370"/>
                  </a:moveTo>
                  <a:lnTo>
                    <a:pt x="745629" y="420370"/>
                  </a:lnTo>
                  <a:lnTo>
                    <a:pt x="745947" y="416560"/>
                  </a:lnTo>
                  <a:lnTo>
                    <a:pt x="745909" y="88900"/>
                  </a:lnTo>
                  <a:lnTo>
                    <a:pt x="745841" y="87629"/>
                  </a:lnTo>
                  <a:lnTo>
                    <a:pt x="745629" y="85089"/>
                  </a:lnTo>
                  <a:lnTo>
                    <a:pt x="745185" y="81279"/>
                  </a:lnTo>
                  <a:lnTo>
                    <a:pt x="770797" y="81279"/>
                  </a:lnTo>
                  <a:lnTo>
                    <a:pt x="770966" y="82550"/>
                  </a:lnTo>
                  <a:lnTo>
                    <a:pt x="771270" y="87629"/>
                  </a:lnTo>
                  <a:lnTo>
                    <a:pt x="771317" y="88900"/>
                  </a:lnTo>
                  <a:lnTo>
                    <a:pt x="771270" y="417829"/>
                  </a:lnTo>
                  <a:lnTo>
                    <a:pt x="771067" y="420370"/>
                  </a:lnTo>
                  <a:close/>
                </a:path>
                <a:path w="771525" h="505460">
                  <a:moveTo>
                    <a:pt x="25772" y="420370"/>
                  </a:moveTo>
                  <a:lnTo>
                    <a:pt x="25603" y="419100"/>
                  </a:lnTo>
                  <a:lnTo>
                    <a:pt x="25772" y="420370"/>
                  </a:lnTo>
                  <a:close/>
                </a:path>
                <a:path w="771525" h="505460">
                  <a:moveTo>
                    <a:pt x="769664" y="430529"/>
                  </a:moveTo>
                  <a:lnTo>
                    <a:pt x="743813" y="430529"/>
                  </a:lnTo>
                  <a:lnTo>
                    <a:pt x="744702" y="426720"/>
                  </a:lnTo>
                  <a:lnTo>
                    <a:pt x="745286" y="422910"/>
                  </a:lnTo>
                  <a:lnTo>
                    <a:pt x="745693" y="419100"/>
                  </a:lnTo>
                  <a:lnTo>
                    <a:pt x="745629" y="420370"/>
                  </a:lnTo>
                  <a:lnTo>
                    <a:pt x="771067" y="420370"/>
                  </a:lnTo>
                  <a:lnTo>
                    <a:pt x="770966" y="421639"/>
                  </a:lnTo>
                  <a:lnTo>
                    <a:pt x="770293" y="426720"/>
                  </a:lnTo>
                  <a:lnTo>
                    <a:pt x="769664" y="430529"/>
                  </a:lnTo>
                  <a:close/>
                </a:path>
                <a:path w="771525" h="505460">
                  <a:moveTo>
                    <a:pt x="27690" y="430529"/>
                  </a:moveTo>
                  <a:lnTo>
                    <a:pt x="27482" y="430529"/>
                  </a:lnTo>
                  <a:lnTo>
                    <a:pt x="27330" y="429260"/>
                  </a:lnTo>
                  <a:lnTo>
                    <a:pt x="27690" y="430529"/>
                  </a:lnTo>
                  <a:close/>
                </a:path>
                <a:path w="771525" h="505460">
                  <a:moveTo>
                    <a:pt x="768254" y="436879"/>
                  </a:moveTo>
                  <a:lnTo>
                    <a:pt x="741819" y="436879"/>
                  </a:lnTo>
                  <a:lnTo>
                    <a:pt x="743076" y="433070"/>
                  </a:lnTo>
                  <a:lnTo>
                    <a:pt x="742886" y="433070"/>
                  </a:lnTo>
                  <a:lnTo>
                    <a:pt x="743965" y="429260"/>
                  </a:lnTo>
                  <a:lnTo>
                    <a:pt x="743813" y="430529"/>
                  </a:lnTo>
                  <a:lnTo>
                    <a:pt x="769664" y="430529"/>
                  </a:lnTo>
                  <a:lnTo>
                    <a:pt x="769454" y="431800"/>
                  </a:lnTo>
                  <a:lnTo>
                    <a:pt x="768254" y="436879"/>
                  </a:lnTo>
                  <a:close/>
                </a:path>
                <a:path w="771525" h="505460">
                  <a:moveTo>
                    <a:pt x="29739" y="436879"/>
                  </a:moveTo>
                  <a:lnTo>
                    <a:pt x="29476" y="436879"/>
                  </a:lnTo>
                  <a:lnTo>
                    <a:pt x="29260" y="435610"/>
                  </a:lnTo>
                  <a:lnTo>
                    <a:pt x="29739" y="436879"/>
                  </a:lnTo>
                  <a:close/>
                </a:path>
                <a:path w="771525" h="505460">
                  <a:moveTo>
                    <a:pt x="765323" y="445770"/>
                  </a:moveTo>
                  <a:lnTo>
                    <a:pt x="737730" y="445770"/>
                  </a:lnTo>
                  <a:lnTo>
                    <a:pt x="739495" y="441960"/>
                  </a:lnTo>
                  <a:lnTo>
                    <a:pt x="739228" y="441960"/>
                  </a:lnTo>
                  <a:lnTo>
                    <a:pt x="740841" y="439420"/>
                  </a:lnTo>
                  <a:lnTo>
                    <a:pt x="740600" y="439420"/>
                  </a:lnTo>
                  <a:lnTo>
                    <a:pt x="742035" y="435610"/>
                  </a:lnTo>
                  <a:lnTo>
                    <a:pt x="741819" y="436879"/>
                  </a:lnTo>
                  <a:lnTo>
                    <a:pt x="768254" y="436879"/>
                  </a:lnTo>
                  <a:lnTo>
                    <a:pt x="767321" y="440689"/>
                  </a:lnTo>
                  <a:lnTo>
                    <a:pt x="765873" y="444500"/>
                  </a:lnTo>
                  <a:lnTo>
                    <a:pt x="765323" y="445770"/>
                  </a:lnTo>
                  <a:close/>
                </a:path>
                <a:path w="771525" h="505460">
                  <a:moveTo>
                    <a:pt x="33917" y="445770"/>
                  </a:moveTo>
                  <a:lnTo>
                    <a:pt x="33566" y="445770"/>
                  </a:lnTo>
                  <a:lnTo>
                    <a:pt x="33274" y="444500"/>
                  </a:lnTo>
                  <a:lnTo>
                    <a:pt x="33917" y="445770"/>
                  </a:lnTo>
                  <a:close/>
                </a:path>
                <a:path w="771525" h="505460">
                  <a:moveTo>
                    <a:pt x="764222" y="448310"/>
                  </a:moveTo>
                  <a:lnTo>
                    <a:pt x="736091" y="448310"/>
                  </a:lnTo>
                  <a:lnTo>
                    <a:pt x="738022" y="444500"/>
                  </a:lnTo>
                  <a:lnTo>
                    <a:pt x="737730" y="445770"/>
                  </a:lnTo>
                  <a:lnTo>
                    <a:pt x="765323" y="445770"/>
                  </a:lnTo>
                  <a:lnTo>
                    <a:pt x="764222" y="448310"/>
                  </a:lnTo>
                  <a:close/>
                </a:path>
                <a:path w="771525" h="505460">
                  <a:moveTo>
                    <a:pt x="35581" y="448310"/>
                  </a:moveTo>
                  <a:lnTo>
                    <a:pt x="35204" y="448310"/>
                  </a:lnTo>
                  <a:lnTo>
                    <a:pt x="34886" y="447039"/>
                  </a:lnTo>
                  <a:lnTo>
                    <a:pt x="35581" y="448310"/>
                  </a:lnTo>
                  <a:close/>
                </a:path>
                <a:path w="771525" h="505460">
                  <a:moveTo>
                    <a:pt x="756179" y="463550"/>
                  </a:moveTo>
                  <a:lnTo>
                    <a:pt x="723684" y="463550"/>
                  </a:lnTo>
                  <a:lnTo>
                    <a:pt x="726465" y="461010"/>
                  </a:lnTo>
                  <a:lnTo>
                    <a:pt x="726033" y="461010"/>
                  </a:lnTo>
                  <a:lnTo>
                    <a:pt x="728687" y="458470"/>
                  </a:lnTo>
                  <a:lnTo>
                    <a:pt x="728281" y="458470"/>
                  </a:lnTo>
                  <a:lnTo>
                    <a:pt x="730808" y="455929"/>
                  </a:lnTo>
                  <a:lnTo>
                    <a:pt x="730415" y="455929"/>
                  </a:lnTo>
                  <a:lnTo>
                    <a:pt x="732802" y="453389"/>
                  </a:lnTo>
                  <a:lnTo>
                    <a:pt x="732434" y="453389"/>
                  </a:lnTo>
                  <a:lnTo>
                    <a:pt x="734669" y="450850"/>
                  </a:lnTo>
                  <a:lnTo>
                    <a:pt x="734326" y="450850"/>
                  </a:lnTo>
                  <a:lnTo>
                    <a:pt x="736409" y="447039"/>
                  </a:lnTo>
                  <a:lnTo>
                    <a:pt x="736091" y="448310"/>
                  </a:lnTo>
                  <a:lnTo>
                    <a:pt x="764222" y="448310"/>
                  </a:lnTo>
                  <a:lnTo>
                    <a:pt x="763981" y="449579"/>
                  </a:lnTo>
                  <a:lnTo>
                    <a:pt x="762114" y="453389"/>
                  </a:lnTo>
                  <a:lnTo>
                    <a:pt x="760044" y="457200"/>
                  </a:lnTo>
                  <a:lnTo>
                    <a:pt x="757796" y="461010"/>
                  </a:lnTo>
                  <a:lnTo>
                    <a:pt x="756179" y="463550"/>
                  </a:lnTo>
                  <a:close/>
                </a:path>
                <a:path w="771525" h="505460">
                  <a:moveTo>
                    <a:pt x="48621" y="463550"/>
                  </a:moveTo>
                  <a:lnTo>
                    <a:pt x="47612" y="463550"/>
                  </a:lnTo>
                  <a:lnTo>
                    <a:pt x="47167" y="462279"/>
                  </a:lnTo>
                  <a:lnTo>
                    <a:pt x="48621" y="463550"/>
                  </a:lnTo>
                  <a:close/>
                </a:path>
                <a:path w="771525" h="505460">
                  <a:moveTo>
                    <a:pt x="750392" y="471170"/>
                  </a:moveTo>
                  <a:lnTo>
                    <a:pt x="713257" y="471170"/>
                  </a:lnTo>
                  <a:lnTo>
                    <a:pt x="716508" y="468629"/>
                  </a:lnTo>
                  <a:lnTo>
                    <a:pt x="716000" y="468629"/>
                  </a:lnTo>
                  <a:lnTo>
                    <a:pt x="719150" y="467360"/>
                  </a:lnTo>
                  <a:lnTo>
                    <a:pt x="718654" y="467360"/>
                  </a:lnTo>
                  <a:lnTo>
                    <a:pt x="721690" y="464820"/>
                  </a:lnTo>
                  <a:lnTo>
                    <a:pt x="721220" y="464820"/>
                  </a:lnTo>
                  <a:lnTo>
                    <a:pt x="724128" y="462279"/>
                  </a:lnTo>
                  <a:lnTo>
                    <a:pt x="723684" y="463550"/>
                  </a:lnTo>
                  <a:lnTo>
                    <a:pt x="756179" y="463550"/>
                  </a:lnTo>
                  <a:lnTo>
                    <a:pt x="755370" y="464820"/>
                  </a:lnTo>
                  <a:lnTo>
                    <a:pt x="753135" y="468629"/>
                  </a:lnTo>
                  <a:lnTo>
                    <a:pt x="750392" y="471170"/>
                  </a:lnTo>
                  <a:close/>
                </a:path>
                <a:path w="771525" h="505460">
                  <a:moveTo>
                    <a:pt x="59194" y="471170"/>
                  </a:moveTo>
                  <a:lnTo>
                    <a:pt x="58038" y="471170"/>
                  </a:lnTo>
                  <a:lnTo>
                    <a:pt x="57518" y="469900"/>
                  </a:lnTo>
                  <a:lnTo>
                    <a:pt x="59194" y="471170"/>
                  </a:lnTo>
                  <a:close/>
                </a:path>
                <a:path w="771525" h="505460">
                  <a:moveTo>
                    <a:pt x="742816" y="480060"/>
                  </a:moveTo>
                  <a:lnTo>
                    <a:pt x="688517" y="480060"/>
                  </a:lnTo>
                  <a:lnTo>
                    <a:pt x="692467" y="478789"/>
                  </a:lnTo>
                  <a:lnTo>
                    <a:pt x="695109" y="478789"/>
                  </a:lnTo>
                  <a:lnTo>
                    <a:pt x="698906" y="477520"/>
                  </a:lnTo>
                  <a:lnTo>
                    <a:pt x="698309" y="477520"/>
                  </a:lnTo>
                  <a:lnTo>
                    <a:pt x="702030" y="476250"/>
                  </a:lnTo>
                  <a:lnTo>
                    <a:pt x="701446" y="476250"/>
                  </a:lnTo>
                  <a:lnTo>
                    <a:pt x="705091" y="474979"/>
                  </a:lnTo>
                  <a:lnTo>
                    <a:pt x="704519" y="474979"/>
                  </a:lnTo>
                  <a:lnTo>
                    <a:pt x="708063" y="473710"/>
                  </a:lnTo>
                  <a:lnTo>
                    <a:pt x="707504" y="473710"/>
                  </a:lnTo>
                  <a:lnTo>
                    <a:pt x="710971" y="472439"/>
                  </a:lnTo>
                  <a:lnTo>
                    <a:pt x="710425" y="472439"/>
                  </a:lnTo>
                  <a:lnTo>
                    <a:pt x="713778" y="469900"/>
                  </a:lnTo>
                  <a:lnTo>
                    <a:pt x="713257" y="471170"/>
                  </a:lnTo>
                  <a:lnTo>
                    <a:pt x="750392" y="471170"/>
                  </a:lnTo>
                  <a:lnTo>
                    <a:pt x="747483" y="474979"/>
                  </a:lnTo>
                  <a:lnTo>
                    <a:pt x="744423" y="478789"/>
                  </a:lnTo>
                  <a:lnTo>
                    <a:pt x="742816" y="480060"/>
                  </a:lnTo>
                  <a:close/>
                </a:path>
                <a:path w="771525" h="505460">
                  <a:moveTo>
                    <a:pt x="697547" y="504189"/>
                  </a:moveTo>
                  <a:lnTo>
                    <a:pt x="73736" y="504189"/>
                  </a:lnTo>
                  <a:lnTo>
                    <a:pt x="69862" y="502920"/>
                  </a:lnTo>
                  <a:lnTo>
                    <a:pt x="64846" y="501650"/>
                  </a:lnTo>
                  <a:lnTo>
                    <a:pt x="60528" y="500379"/>
                  </a:lnTo>
                  <a:lnTo>
                    <a:pt x="56311" y="497839"/>
                  </a:lnTo>
                  <a:lnTo>
                    <a:pt x="52209" y="496570"/>
                  </a:lnTo>
                  <a:lnTo>
                    <a:pt x="48209" y="494029"/>
                  </a:lnTo>
                  <a:lnTo>
                    <a:pt x="44856" y="492760"/>
                  </a:lnTo>
                  <a:lnTo>
                    <a:pt x="41071" y="490220"/>
                  </a:lnTo>
                  <a:lnTo>
                    <a:pt x="37426" y="487679"/>
                  </a:lnTo>
                  <a:lnTo>
                    <a:pt x="33439" y="483870"/>
                  </a:lnTo>
                  <a:lnTo>
                    <a:pt x="30530" y="481329"/>
                  </a:lnTo>
                  <a:lnTo>
                    <a:pt x="27304" y="478789"/>
                  </a:lnTo>
                  <a:lnTo>
                    <a:pt x="24218" y="474979"/>
                  </a:lnTo>
                  <a:lnTo>
                    <a:pt x="66205" y="474979"/>
                  </a:lnTo>
                  <a:lnTo>
                    <a:pt x="69850" y="476250"/>
                  </a:lnTo>
                  <a:lnTo>
                    <a:pt x="69265" y="476250"/>
                  </a:lnTo>
                  <a:lnTo>
                    <a:pt x="72986" y="477520"/>
                  </a:lnTo>
                  <a:lnTo>
                    <a:pt x="72389" y="477520"/>
                  </a:lnTo>
                  <a:lnTo>
                    <a:pt x="76187" y="478789"/>
                  </a:lnTo>
                  <a:lnTo>
                    <a:pt x="78828" y="478789"/>
                  </a:lnTo>
                  <a:lnTo>
                    <a:pt x="82778" y="480060"/>
                  </a:lnTo>
                  <a:lnTo>
                    <a:pt x="742816" y="480060"/>
                  </a:lnTo>
                  <a:lnTo>
                    <a:pt x="741210" y="481329"/>
                  </a:lnTo>
                  <a:lnTo>
                    <a:pt x="740765" y="481329"/>
                  </a:lnTo>
                  <a:lnTo>
                    <a:pt x="737857" y="483870"/>
                  </a:lnTo>
                  <a:lnTo>
                    <a:pt x="733869" y="487679"/>
                  </a:lnTo>
                  <a:lnTo>
                    <a:pt x="730224" y="490220"/>
                  </a:lnTo>
                  <a:lnTo>
                    <a:pt x="726439" y="492760"/>
                  </a:lnTo>
                  <a:lnTo>
                    <a:pt x="723087" y="494029"/>
                  </a:lnTo>
                  <a:lnTo>
                    <a:pt x="719086" y="496570"/>
                  </a:lnTo>
                  <a:lnTo>
                    <a:pt x="714971" y="497839"/>
                  </a:lnTo>
                  <a:lnTo>
                    <a:pt x="710768" y="500379"/>
                  </a:lnTo>
                  <a:lnTo>
                    <a:pt x="706450" y="501650"/>
                  </a:lnTo>
                  <a:lnTo>
                    <a:pt x="701433" y="502920"/>
                  </a:lnTo>
                  <a:lnTo>
                    <a:pt x="697547" y="504189"/>
                  </a:lnTo>
                  <a:close/>
                </a:path>
                <a:path w="771525" h="505460">
                  <a:moveTo>
                    <a:pt x="688339" y="505460"/>
                  </a:moveTo>
                  <a:lnTo>
                    <a:pt x="82956" y="505460"/>
                  </a:lnTo>
                  <a:lnTo>
                    <a:pt x="78943" y="504189"/>
                  </a:lnTo>
                  <a:lnTo>
                    <a:pt x="692353" y="504189"/>
                  </a:lnTo>
                  <a:lnTo>
                    <a:pt x="688339" y="505460"/>
                  </a:lnTo>
                  <a:close/>
                </a:path>
              </a:pathLst>
            </a:custGeom>
            <a:solidFill>
              <a:srgbClr val="9FE9D5"/>
            </a:solidFill>
          </p:spPr>
          <p:txBody>
            <a:bodyPr wrap="square" lIns="0" tIns="0" rIns="0" bIns="0" rtlCol="0"/>
            <a:lstStyle/>
            <a:p/>
          </p:txBody>
        </p:sp>
      </p:grpSp>
      <p:sp>
        <p:nvSpPr>
          <p:cNvPr id="23" name="object 23"/>
          <p:cNvSpPr txBox="1"/>
          <p:nvPr/>
        </p:nvSpPr>
        <p:spPr>
          <a:xfrm>
            <a:off x="3988409" y="5836272"/>
            <a:ext cx="1174750" cy="299720"/>
          </a:xfrm>
          <a:prstGeom prst="rect">
            <a:avLst/>
          </a:prstGeom>
        </p:spPr>
        <p:txBody>
          <a:bodyPr vert="horz" wrap="square" lIns="0" tIns="12700" rIns="0" bIns="0" rtlCol="0">
            <a:spAutoFit/>
          </a:bodyPr>
          <a:lstStyle/>
          <a:p>
            <a:pPr marL="12700">
              <a:lnSpc>
                <a:spcPct val="100000"/>
              </a:lnSpc>
              <a:spcBef>
                <a:spcPts val="100"/>
              </a:spcBef>
              <a:tabLst>
                <a:tab pos="596265" algn="l"/>
              </a:tabLst>
            </a:pPr>
            <a:r>
              <a:rPr sz="1600" b="1" spc="-5" dirty="0">
                <a:latin typeface="Calibri" panose="020F0502020204030204"/>
                <a:cs typeface="Calibri" panose="020F0502020204030204"/>
              </a:rPr>
              <a:t>AD	</a:t>
            </a:r>
            <a:r>
              <a:rPr sz="2700" b="1" spc="-7" baseline="2000" dirty="0">
                <a:latin typeface="Segoe Print" panose="02000600000000000000"/>
                <a:cs typeface="Segoe Print" panose="02000600000000000000"/>
              </a:rPr>
              <a:t>Ti</a:t>
            </a:r>
            <a:r>
              <a:rPr sz="2700" b="1" baseline="2000" dirty="0">
                <a:latin typeface="Segoe Print" panose="02000600000000000000"/>
                <a:cs typeface="Segoe Print" panose="02000600000000000000"/>
              </a:rPr>
              <a:t>me</a:t>
            </a:r>
            <a:endParaRPr sz="2700" baseline="2000">
              <a:latin typeface="Segoe Print" panose="02000600000000000000"/>
              <a:cs typeface="Segoe Print" panose="02000600000000000000"/>
            </a:endParaRPr>
          </a:p>
        </p:txBody>
      </p:sp>
      <p:sp>
        <p:nvSpPr>
          <p:cNvPr id="24" name="object 24"/>
          <p:cNvSpPr/>
          <p:nvPr/>
        </p:nvSpPr>
        <p:spPr>
          <a:xfrm>
            <a:off x="708660" y="5676900"/>
            <a:ext cx="222885" cy="567055"/>
          </a:xfrm>
          <a:custGeom>
            <a:avLst/>
            <a:gdLst/>
            <a:ahLst/>
            <a:cxnLst/>
            <a:rect l="l" t="t" r="r" b="b"/>
            <a:pathLst>
              <a:path w="222884" h="567054">
                <a:moveTo>
                  <a:pt x="222504" y="0"/>
                </a:moveTo>
                <a:lnTo>
                  <a:pt x="0" y="0"/>
                </a:lnTo>
                <a:lnTo>
                  <a:pt x="0" y="15240"/>
                </a:lnTo>
                <a:lnTo>
                  <a:pt x="0" y="35052"/>
                </a:lnTo>
                <a:lnTo>
                  <a:pt x="0" y="50292"/>
                </a:lnTo>
                <a:lnTo>
                  <a:pt x="12192" y="50292"/>
                </a:lnTo>
                <a:lnTo>
                  <a:pt x="12192" y="219456"/>
                </a:lnTo>
                <a:lnTo>
                  <a:pt x="7620" y="219456"/>
                </a:lnTo>
                <a:lnTo>
                  <a:pt x="7620" y="387096"/>
                </a:lnTo>
                <a:lnTo>
                  <a:pt x="0" y="387096"/>
                </a:lnTo>
                <a:lnTo>
                  <a:pt x="0" y="566928"/>
                </a:lnTo>
                <a:lnTo>
                  <a:pt x="44196" y="566928"/>
                </a:lnTo>
                <a:lnTo>
                  <a:pt x="44196" y="402336"/>
                </a:lnTo>
                <a:lnTo>
                  <a:pt x="51816" y="402336"/>
                </a:lnTo>
                <a:lnTo>
                  <a:pt x="51816" y="230124"/>
                </a:lnTo>
                <a:lnTo>
                  <a:pt x="56388" y="230124"/>
                </a:lnTo>
                <a:lnTo>
                  <a:pt x="56388" y="50292"/>
                </a:lnTo>
                <a:lnTo>
                  <a:pt x="222504" y="50292"/>
                </a:lnTo>
                <a:lnTo>
                  <a:pt x="222504" y="35052"/>
                </a:lnTo>
                <a:lnTo>
                  <a:pt x="222504" y="15240"/>
                </a:lnTo>
                <a:lnTo>
                  <a:pt x="222504" y="0"/>
                </a:lnTo>
                <a:close/>
              </a:path>
            </a:pathLst>
          </a:custGeom>
          <a:solidFill>
            <a:srgbClr val="5B9BD4"/>
          </a:solidFill>
        </p:spPr>
        <p:txBody>
          <a:bodyPr wrap="square" lIns="0" tIns="0" rIns="0" bIns="0" rtlCol="0"/>
          <a:lstStyle/>
          <a:p/>
        </p:txBody>
      </p:sp>
      <p:sp>
        <p:nvSpPr>
          <p:cNvPr id="25" name="object 25"/>
          <p:cNvSpPr txBox="1"/>
          <p:nvPr/>
        </p:nvSpPr>
        <p:spPr>
          <a:xfrm>
            <a:off x="706278" y="4856631"/>
            <a:ext cx="227965" cy="1077595"/>
          </a:xfrm>
          <a:prstGeom prst="rect">
            <a:avLst/>
          </a:prstGeom>
        </p:spPr>
        <p:txBody>
          <a:bodyPr vert="vert270" wrap="square" lIns="0" tIns="0" rIns="0" bIns="0" rtlCol="0">
            <a:spAutoFit/>
          </a:bodyPr>
          <a:lstStyle/>
          <a:p>
            <a:pPr marL="12700">
              <a:lnSpc>
                <a:spcPts val="1615"/>
              </a:lnSpc>
            </a:pPr>
            <a:r>
              <a:rPr sz="1600" b="1" spc="-5" dirty="0">
                <a:latin typeface="Calibri" panose="020F0502020204030204"/>
                <a:cs typeface="Calibri" panose="020F0502020204030204"/>
              </a:rPr>
              <a:t>Brain</a:t>
            </a:r>
            <a:r>
              <a:rPr sz="1600" b="1" spc="-55" dirty="0">
                <a:latin typeface="Calibri" panose="020F0502020204030204"/>
                <a:cs typeface="Calibri" panose="020F0502020204030204"/>
              </a:rPr>
              <a:t> </a:t>
            </a:r>
            <a:r>
              <a:rPr sz="1600" b="1" spc="-5" dirty="0">
                <a:latin typeface="Calibri" panose="020F0502020204030204"/>
                <a:cs typeface="Calibri" panose="020F0502020204030204"/>
              </a:rPr>
              <a:t>Health</a:t>
            </a:r>
            <a:endParaRPr sz="1600">
              <a:latin typeface="Calibri" panose="020F0502020204030204"/>
              <a:cs typeface="Calibri" panose="020F0502020204030204"/>
            </a:endParaRPr>
          </a:p>
        </p:txBody>
      </p:sp>
      <p:pic>
        <p:nvPicPr>
          <p:cNvPr id="26" name="object 26"/>
          <p:cNvPicPr/>
          <p:nvPr/>
        </p:nvPicPr>
        <p:blipFill>
          <a:blip r:embed="rId5" cstate="print"/>
          <a:stretch>
            <a:fillRect/>
          </a:stretch>
        </p:blipFill>
        <p:spPr>
          <a:xfrm>
            <a:off x="1107947" y="4579620"/>
            <a:ext cx="3398520" cy="1080515"/>
          </a:xfrm>
          <a:prstGeom prst="rect">
            <a:avLst/>
          </a:prstGeom>
        </p:spPr>
      </p:pic>
      <p:grpSp>
        <p:nvGrpSpPr>
          <p:cNvPr id="27" name="object 27"/>
          <p:cNvGrpSpPr/>
          <p:nvPr/>
        </p:nvGrpSpPr>
        <p:grpSpPr>
          <a:xfrm>
            <a:off x="5543550" y="4597146"/>
            <a:ext cx="2630805" cy="1693545"/>
            <a:chOff x="5543550" y="4597146"/>
            <a:chExt cx="2630805" cy="1693545"/>
          </a:xfrm>
        </p:grpSpPr>
        <p:pic>
          <p:nvPicPr>
            <p:cNvPr id="28" name="object 28"/>
            <p:cNvPicPr/>
            <p:nvPr/>
          </p:nvPicPr>
          <p:blipFill>
            <a:blip r:embed="rId6" cstate="print"/>
            <a:stretch>
              <a:fillRect/>
            </a:stretch>
          </p:blipFill>
          <p:spPr>
            <a:xfrm>
              <a:off x="5562600" y="4616196"/>
              <a:ext cx="2592324" cy="1655064"/>
            </a:xfrm>
            <a:prstGeom prst="rect">
              <a:avLst/>
            </a:prstGeom>
          </p:spPr>
        </p:pic>
        <p:sp>
          <p:nvSpPr>
            <p:cNvPr id="29" name="object 29"/>
            <p:cNvSpPr/>
            <p:nvPr/>
          </p:nvSpPr>
          <p:spPr>
            <a:xfrm>
              <a:off x="5543550" y="4597146"/>
              <a:ext cx="2630805" cy="1693545"/>
            </a:xfrm>
            <a:custGeom>
              <a:avLst/>
              <a:gdLst/>
              <a:ahLst/>
              <a:cxnLst/>
              <a:rect l="l" t="t" r="r" b="b"/>
              <a:pathLst>
                <a:path w="2630804" h="1693545">
                  <a:moveTo>
                    <a:pt x="2620899" y="1693164"/>
                  </a:moveTo>
                  <a:lnTo>
                    <a:pt x="9525" y="1693164"/>
                  </a:lnTo>
                  <a:lnTo>
                    <a:pt x="7404" y="1692922"/>
                  </a:lnTo>
                  <a:lnTo>
                    <a:pt x="0" y="1683639"/>
                  </a:lnTo>
                  <a:lnTo>
                    <a:pt x="0" y="9525"/>
                  </a:lnTo>
                  <a:lnTo>
                    <a:pt x="9525" y="0"/>
                  </a:lnTo>
                  <a:lnTo>
                    <a:pt x="2620899" y="0"/>
                  </a:lnTo>
                  <a:lnTo>
                    <a:pt x="2630424" y="9525"/>
                  </a:lnTo>
                  <a:lnTo>
                    <a:pt x="19050" y="9525"/>
                  </a:lnTo>
                  <a:lnTo>
                    <a:pt x="9525" y="19050"/>
                  </a:lnTo>
                  <a:lnTo>
                    <a:pt x="19050" y="19050"/>
                  </a:lnTo>
                  <a:lnTo>
                    <a:pt x="19050" y="1674114"/>
                  </a:lnTo>
                  <a:lnTo>
                    <a:pt x="9525" y="1674114"/>
                  </a:lnTo>
                  <a:lnTo>
                    <a:pt x="19050" y="1683639"/>
                  </a:lnTo>
                  <a:lnTo>
                    <a:pt x="2630424" y="1683639"/>
                  </a:lnTo>
                  <a:lnTo>
                    <a:pt x="2630182" y="1685759"/>
                  </a:lnTo>
                  <a:lnTo>
                    <a:pt x="2623019" y="1692922"/>
                  </a:lnTo>
                  <a:lnTo>
                    <a:pt x="2620899" y="1693164"/>
                  </a:lnTo>
                  <a:close/>
                </a:path>
                <a:path w="2630804" h="1693545">
                  <a:moveTo>
                    <a:pt x="19050" y="19050"/>
                  </a:moveTo>
                  <a:lnTo>
                    <a:pt x="9525" y="19050"/>
                  </a:lnTo>
                  <a:lnTo>
                    <a:pt x="19050" y="9525"/>
                  </a:lnTo>
                  <a:lnTo>
                    <a:pt x="19050" y="19050"/>
                  </a:lnTo>
                  <a:close/>
                </a:path>
                <a:path w="2630804" h="1693545">
                  <a:moveTo>
                    <a:pt x="2611374" y="19050"/>
                  </a:moveTo>
                  <a:lnTo>
                    <a:pt x="19050" y="19050"/>
                  </a:lnTo>
                  <a:lnTo>
                    <a:pt x="19050" y="9525"/>
                  </a:lnTo>
                  <a:lnTo>
                    <a:pt x="2611374" y="9525"/>
                  </a:lnTo>
                  <a:lnTo>
                    <a:pt x="2611374" y="19050"/>
                  </a:lnTo>
                  <a:close/>
                </a:path>
                <a:path w="2630804" h="1693545">
                  <a:moveTo>
                    <a:pt x="2611374" y="1683639"/>
                  </a:moveTo>
                  <a:lnTo>
                    <a:pt x="2611374" y="9525"/>
                  </a:lnTo>
                  <a:lnTo>
                    <a:pt x="2620899" y="19050"/>
                  </a:lnTo>
                  <a:lnTo>
                    <a:pt x="2630424" y="19050"/>
                  </a:lnTo>
                  <a:lnTo>
                    <a:pt x="2630424" y="1674114"/>
                  </a:lnTo>
                  <a:lnTo>
                    <a:pt x="2620899" y="1674114"/>
                  </a:lnTo>
                  <a:lnTo>
                    <a:pt x="2611374" y="1683639"/>
                  </a:lnTo>
                  <a:close/>
                </a:path>
                <a:path w="2630804" h="1693545">
                  <a:moveTo>
                    <a:pt x="2630424" y="19050"/>
                  </a:moveTo>
                  <a:lnTo>
                    <a:pt x="2620899" y="19050"/>
                  </a:lnTo>
                  <a:lnTo>
                    <a:pt x="2611374" y="9525"/>
                  </a:lnTo>
                  <a:lnTo>
                    <a:pt x="2630424" y="9525"/>
                  </a:lnTo>
                  <a:lnTo>
                    <a:pt x="2630424" y="19050"/>
                  </a:lnTo>
                  <a:close/>
                </a:path>
                <a:path w="2630804" h="1693545">
                  <a:moveTo>
                    <a:pt x="19050" y="1683639"/>
                  </a:moveTo>
                  <a:lnTo>
                    <a:pt x="9525" y="1674114"/>
                  </a:lnTo>
                  <a:lnTo>
                    <a:pt x="19050" y="1674114"/>
                  </a:lnTo>
                  <a:lnTo>
                    <a:pt x="19050" y="1683639"/>
                  </a:lnTo>
                  <a:close/>
                </a:path>
                <a:path w="2630804" h="1693545">
                  <a:moveTo>
                    <a:pt x="2611374" y="1683639"/>
                  </a:moveTo>
                  <a:lnTo>
                    <a:pt x="19050" y="1683639"/>
                  </a:lnTo>
                  <a:lnTo>
                    <a:pt x="19050" y="1674114"/>
                  </a:lnTo>
                  <a:lnTo>
                    <a:pt x="2611374" y="1674114"/>
                  </a:lnTo>
                  <a:lnTo>
                    <a:pt x="2611374" y="1683639"/>
                  </a:lnTo>
                  <a:close/>
                </a:path>
                <a:path w="2630804" h="1693545">
                  <a:moveTo>
                    <a:pt x="2630424" y="1683639"/>
                  </a:moveTo>
                  <a:lnTo>
                    <a:pt x="2611374" y="1683639"/>
                  </a:lnTo>
                  <a:lnTo>
                    <a:pt x="2620899" y="1674114"/>
                  </a:lnTo>
                  <a:lnTo>
                    <a:pt x="2630424" y="1674114"/>
                  </a:lnTo>
                  <a:lnTo>
                    <a:pt x="2630424" y="1683639"/>
                  </a:lnTo>
                  <a:close/>
                </a:path>
              </a:pathLst>
            </a:custGeom>
            <a:solidFill>
              <a:srgbClr val="A16920"/>
            </a:solidFill>
          </p:spPr>
          <p:txBody>
            <a:bodyPr wrap="square" lIns="0" tIns="0" rIns="0" bIns="0" rtlCol="0"/>
            <a:lstStyle/>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46096" y="591337"/>
            <a:ext cx="4851400" cy="634365"/>
          </a:xfrm>
          <a:prstGeom prst="rect">
            <a:avLst/>
          </a:prstGeom>
        </p:spPr>
        <p:txBody>
          <a:bodyPr vert="horz" wrap="square" lIns="0" tIns="12065" rIns="0" bIns="0" rtlCol="0">
            <a:spAutoFit/>
          </a:bodyPr>
          <a:lstStyle/>
          <a:p>
            <a:pPr marL="12700">
              <a:lnSpc>
                <a:spcPct val="100000"/>
              </a:lnSpc>
              <a:spcBef>
                <a:spcPts val="95"/>
              </a:spcBef>
            </a:pPr>
            <a:r>
              <a:rPr spc="-5" dirty="0"/>
              <a:t>Celebrities</a:t>
            </a:r>
            <a:r>
              <a:rPr spc="-35" dirty="0"/>
              <a:t> </a:t>
            </a:r>
            <a:r>
              <a:rPr spc="-5" dirty="0"/>
              <a:t>with</a:t>
            </a:r>
            <a:r>
              <a:rPr spc="-30" dirty="0"/>
              <a:t> </a:t>
            </a:r>
            <a:r>
              <a:rPr spc="-5" dirty="0"/>
              <a:t>AD</a:t>
            </a:r>
            <a:endParaRPr spc="-5" dirty="0"/>
          </a:p>
        </p:txBody>
      </p:sp>
      <p:pic>
        <p:nvPicPr>
          <p:cNvPr id="3" name="object 3"/>
          <p:cNvPicPr/>
          <p:nvPr/>
        </p:nvPicPr>
        <p:blipFill>
          <a:blip r:embed="rId1" cstate="print"/>
          <a:stretch>
            <a:fillRect/>
          </a:stretch>
        </p:blipFill>
        <p:spPr>
          <a:xfrm>
            <a:off x="1075944" y="4005071"/>
            <a:ext cx="2592324" cy="2592324"/>
          </a:xfrm>
          <a:prstGeom prst="rect">
            <a:avLst/>
          </a:prstGeom>
        </p:spPr>
      </p:pic>
      <p:pic>
        <p:nvPicPr>
          <p:cNvPr id="4" name="object 4"/>
          <p:cNvPicPr/>
          <p:nvPr/>
        </p:nvPicPr>
        <p:blipFill>
          <a:blip r:embed="rId2" cstate="print"/>
          <a:stretch>
            <a:fillRect/>
          </a:stretch>
        </p:blipFill>
        <p:spPr>
          <a:xfrm>
            <a:off x="1075944" y="1530096"/>
            <a:ext cx="2610611" cy="2375916"/>
          </a:xfrm>
          <a:prstGeom prst="rect">
            <a:avLst/>
          </a:prstGeom>
        </p:spPr>
      </p:pic>
      <p:pic>
        <p:nvPicPr>
          <p:cNvPr id="5" name="object 5"/>
          <p:cNvPicPr/>
          <p:nvPr/>
        </p:nvPicPr>
        <p:blipFill>
          <a:blip r:embed="rId3" cstate="print"/>
          <a:stretch>
            <a:fillRect/>
          </a:stretch>
        </p:blipFill>
        <p:spPr>
          <a:xfrm>
            <a:off x="4011167" y="4005071"/>
            <a:ext cx="3912108" cy="2592324"/>
          </a:xfrm>
          <a:prstGeom prst="rect">
            <a:avLst/>
          </a:prstGeom>
        </p:spPr>
      </p:pic>
      <p:grpSp>
        <p:nvGrpSpPr>
          <p:cNvPr id="6" name="object 6"/>
          <p:cNvGrpSpPr/>
          <p:nvPr/>
        </p:nvGrpSpPr>
        <p:grpSpPr>
          <a:xfrm>
            <a:off x="4011167" y="1530096"/>
            <a:ext cx="5133340" cy="2388235"/>
            <a:chOff x="4011167" y="1530096"/>
            <a:chExt cx="5133340" cy="2388235"/>
          </a:xfrm>
        </p:grpSpPr>
        <p:pic>
          <p:nvPicPr>
            <p:cNvPr id="7" name="object 7"/>
            <p:cNvPicPr/>
            <p:nvPr/>
          </p:nvPicPr>
          <p:blipFill>
            <a:blip r:embed="rId4" cstate="print"/>
            <a:stretch>
              <a:fillRect/>
            </a:stretch>
          </p:blipFill>
          <p:spPr>
            <a:xfrm>
              <a:off x="4011167" y="1530096"/>
              <a:ext cx="3136391" cy="2388107"/>
            </a:xfrm>
            <a:prstGeom prst="rect">
              <a:avLst/>
            </a:prstGeom>
          </p:spPr>
        </p:pic>
        <p:pic>
          <p:nvPicPr>
            <p:cNvPr id="8" name="object 8"/>
            <p:cNvPicPr/>
            <p:nvPr/>
          </p:nvPicPr>
          <p:blipFill>
            <a:blip r:embed="rId5" cstate="print"/>
            <a:stretch>
              <a:fillRect/>
            </a:stretch>
          </p:blipFill>
          <p:spPr>
            <a:xfrm>
              <a:off x="7173467" y="1530096"/>
              <a:ext cx="1970531" cy="1248155"/>
            </a:xfrm>
            <a:prstGeom prst="rect">
              <a:avLst/>
            </a:prstGeom>
          </p:spPr>
        </p:pic>
      </p:grpSp>
    </p:spTree>
  </p:cSld>
  <p:clrMapOvr>
    <a:masterClrMapping/>
  </p:clrMapOvr>
</p:sld>
</file>

<file path=ppt/tags/tag1.xml><?xml version="1.0" encoding="utf-8"?>
<p:tagLst xmlns:p="http://schemas.openxmlformats.org/presentationml/2006/main">
  <p:tag name="KSO_WPP_MARK_KEY" val="24d1bab5-f7a2-4de5-8cc9-57ec87108912"/>
  <p:tag name="COMMONDATA" val="eyJoZGlkIjoiNTE5NDdlMjVlOGEwNjM2N2E4MjJlYWQyYjU5NTExNGQifQ=="/>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5686</Words>
  <Application>WPS 演示</Application>
  <PresentationFormat>全屏显示(4:3)</PresentationFormat>
  <Paragraphs>236</Paragraphs>
  <Slides>43</Slides>
  <Notes>43</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43</vt:i4>
      </vt:variant>
    </vt:vector>
  </HeadingPairs>
  <TitlesOfParts>
    <vt:vector size="61" baseType="lpstr">
      <vt:lpstr>Arial</vt:lpstr>
      <vt:lpstr>宋体</vt:lpstr>
      <vt:lpstr>Wingdings</vt:lpstr>
      <vt:lpstr>Calibri</vt:lpstr>
      <vt:lpstr>Arial</vt:lpstr>
      <vt:lpstr>mp-quote</vt:lpstr>
      <vt:lpstr>AMGDT</vt:lpstr>
      <vt:lpstr>Georgia</vt:lpstr>
      <vt:lpstr>-apple-system</vt:lpstr>
      <vt:lpstr>Segoe Print</vt:lpstr>
      <vt:lpstr>微软雅黑</vt:lpstr>
      <vt:lpstr>Arial Unicode MS</vt:lpstr>
      <vt:lpstr>等线</vt:lpstr>
      <vt:lpstr>Yu Gothic UI</vt:lpstr>
      <vt:lpstr>Times New Roman</vt:lpstr>
      <vt:lpstr>PingFang SC</vt:lpstr>
      <vt:lpstr>Arial MT</vt:lpstr>
      <vt:lpstr>Office Theme</vt:lpstr>
      <vt:lpstr>PowerPoint 演示文稿</vt:lpstr>
      <vt:lpstr>Why Study The Brain?</vt:lpstr>
      <vt:lpstr>The BRAIN INITIATIVE Mission</vt:lpstr>
      <vt:lpstr>The China Brain Project</vt:lpstr>
      <vt:lpstr>Brain Imaging (Neuroimaging)</vt:lpstr>
      <vt:lpstr>(MRI)</vt:lpstr>
      <vt:lpstr>(PET)</vt:lpstr>
      <vt:lpstr>Brain Disease  Alzheimer’s Disease (AD)</vt:lpstr>
      <vt:lpstr>Celebrities with AD</vt:lpstr>
      <vt:lpstr>Normal Brain vs. AD Brain</vt:lpstr>
      <vt:lpstr>AD Self-Portrait</vt:lpstr>
      <vt:lpstr>Normal or diseased?</vt:lpstr>
      <vt:lpstr>Normal or diseased?</vt:lpstr>
      <vt:lpstr>AD Biomarkers</vt:lpstr>
      <vt:lpstr>Brain Connectomics</vt:lpstr>
      <vt:lpstr>PowerPoint 演示文稿</vt:lpstr>
      <vt:lpstr> Network-based Classification</vt:lpstr>
      <vt:lpstr> Local Measures of Network</vt:lpstr>
      <vt:lpstr>Topological Graph Kernel</vt:lpstr>
      <vt:lpstr>Limitations of Existing  Graph Kernels</vt:lpstr>
      <vt:lpstr>Classification Results</vt:lpstr>
      <vt:lpstr>Conventional network is usually constructed based                                  on the pairwise correlation among brain regions                               Cannot reflect the useful higher-order                       relationship among brain regions </vt:lpstr>
      <vt:lpstr>Solution: Hyper-graph</vt:lpstr>
      <vt:lpstr>Hyper-connectivity Network for  Brain Disease Diagnosis</vt:lpstr>
      <vt:lpstr>Classification Results</vt:lpstr>
      <vt:lpstr>Weighted Nework Mining</vt:lpstr>
      <vt:lpstr>Ordinal Pattern for  Brain Network Classification</vt:lpstr>
      <vt:lpstr>Classification Results</vt:lpstr>
      <vt:lpstr>Ordinal Pattern Kernel for  Brain Network Classification</vt:lpstr>
      <vt:lpstr>Brain Network Hub Detection</vt:lpstr>
      <vt:lpstr>跨站点脑网络共性Hub结构检测</vt:lpstr>
      <vt:lpstr>Integrating Functional and  Structural Connectivities </vt:lpstr>
      <vt:lpstr>Temporal Dynamics Learning for  Functional Brain Networks</vt:lpstr>
      <vt:lpstr>PowerPoint 演示文稿</vt:lpstr>
      <vt:lpstr>Imaging Genetics</vt:lpstr>
      <vt:lpstr>Statistical-learning Methods  for Imaging Genetics </vt:lpstr>
      <vt:lpstr>Human Brain Decoding</vt:lpstr>
      <vt:lpstr>Hyperalignment</vt:lpstr>
      <vt:lpstr>More Works</vt:lpstr>
      <vt:lpstr>Visual Image Reconstruction</vt:lpstr>
      <vt:lpstr>Deep Learning Based  Image Reconstruction</vt:lpstr>
      <vt:lpstr>Brain Imaging</vt:lpstr>
      <vt:lpstr>Thanks for Your Attention!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刘梦莎</dc:creator>
  <cp:lastModifiedBy>Lynn</cp:lastModifiedBy>
  <cp:revision>75</cp:revision>
  <dcterms:created xsi:type="dcterms:W3CDTF">2022-10-19T06:06:00Z</dcterms:created>
  <dcterms:modified xsi:type="dcterms:W3CDTF">2022-10-24T03:56:45Z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2022-09-30T16:00:00Z</vt:filetime>
  </property>
  <property fmtid="{D5CDD505-2E9C-101B-9397-08002B2CF9AE}" pid="3" name="Creator">
    <vt:lpwstr>WPS 演示</vt:lpwstr>
  </property>
  <property fmtid="{D5CDD505-2E9C-101B-9397-08002B2CF9AE}" pid="4" name="LastSaved">
    <vt:filetime>2022-10-19T16:00:00Z</vt:filetime>
  </property>
  <property fmtid="{D5CDD505-2E9C-101B-9397-08002B2CF9AE}" pid="5" name="ICV">
    <vt:lpwstr>B19738D2C18142F3A65E7CFBF2381969</vt:lpwstr>
  </property>
  <property fmtid="{D5CDD505-2E9C-101B-9397-08002B2CF9AE}" pid="6" name="KSOProductBuildVer">
    <vt:lpwstr>2052-11.1.0.12598</vt:lpwstr>
  </property>
</Properties>
</file>